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8"/>
  </p:notesMasterIdLst>
  <p:handoutMasterIdLst>
    <p:handoutMasterId r:id="rId19"/>
  </p:handoutMasterIdLst>
  <p:sldIdLst>
    <p:sldId id="256" r:id="rId5"/>
    <p:sldId id="258" r:id="rId6"/>
    <p:sldId id="259" r:id="rId7"/>
    <p:sldId id="260" r:id="rId8"/>
    <p:sldId id="261" r:id="rId9"/>
    <p:sldId id="262" r:id="rId10"/>
    <p:sldId id="263" r:id="rId11"/>
    <p:sldId id="269" r:id="rId12"/>
    <p:sldId id="270" r:id="rId13"/>
    <p:sldId id="275" r:id="rId14"/>
    <p:sldId id="276" r:id="rId15"/>
    <p:sldId id="277" r:id="rId16"/>
    <p:sldId id="264"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35"/>
    <a:srgbClr val="EB771B"/>
    <a:srgbClr val="A8B634"/>
    <a:srgbClr val="276BAE"/>
    <a:srgbClr val="298B43"/>
    <a:srgbClr val="273D77"/>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515" autoAdjust="0"/>
  </p:normalViewPr>
  <p:slideViewPr>
    <p:cSldViewPr snapToGrid="0" snapToObjects="1">
      <p:cViewPr varScale="1">
        <p:scale>
          <a:sx n="83" d="100"/>
          <a:sy n="83" d="100"/>
        </p:scale>
        <p:origin x="80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4" d="100"/>
          <a:sy n="104" d="100"/>
        </p:scale>
        <p:origin x="-47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022AE-4857-1942-A580-5A9D1BDDB22C}" type="datetimeFigureOut">
              <a:rPr lang="en-US" smtClean="0"/>
              <a:t>9/3/2024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FF6F2F-46DD-0741-AFDA-78F99FAFBDB5}" type="slidenum">
              <a:rPr lang="en-US" smtClean="0"/>
              <a:t>‹#›</a:t>
            </a:fld>
            <a:endParaRPr lang="en-US"/>
          </a:p>
        </p:txBody>
      </p:sp>
    </p:spTree>
    <p:extLst>
      <p:ext uri="{BB962C8B-B14F-4D97-AF65-F5344CB8AC3E}">
        <p14:creationId xmlns:p14="http://schemas.microsoft.com/office/powerpoint/2010/main" val="2412516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D826C-7993-DB4D-9DF6-6208666193FA}" type="datetimeFigureOut">
              <a:rPr lang="en-US" smtClean="0"/>
              <a:t>9/3/2024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143DF-40A8-494C-A307-342B4756F72D}" type="slidenum">
              <a:rPr lang="en-US" smtClean="0"/>
              <a:t>‹#›</a:t>
            </a:fld>
            <a:endParaRPr lang="en-US"/>
          </a:p>
        </p:txBody>
      </p:sp>
    </p:spTree>
    <p:extLst>
      <p:ext uri="{BB962C8B-B14F-4D97-AF65-F5344CB8AC3E}">
        <p14:creationId xmlns:p14="http://schemas.microsoft.com/office/powerpoint/2010/main" val="690470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143DF-40A8-494C-A307-342B4756F72D}" type="slidenum">
              <a:rPr lang="en-US" smtClean="0"/>
              <a:t>1</a:t>
            </a:fld>
            <a:endParaRPr lang="en-US"/>
          </a:p>
        </p:txBody>
      </p:sp>
    </p:spTree>
    <p:extLst>
      <p:ext uri="{BB962C8B-B14F-4D97-AF65-F5344CB8AC3E}">
        <p14:creationId xmlns:p14="http://schemas.microsoft.com/office/powerpoint/2010/main" val="122636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thoughts about how these substances impact health and diet?</a:t>
            </a:r>
          </a:p>
          <a:p>
            <a:r>
              <a:rPr lang="en-US" dirty="0"/>
              <a:t>How is/was your diet affected by your addiction?</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13</a:t>
            </a:fld>
            <a:endParaRPr lang="en-US"/>
          </a:p>
        </p:txBody>
      </p:sp>
    </p:spTree>
    <p:extLst>
      <p:ext uri="{BB962C8B-B14F-4D97-AF65-F5344CB8AC3E}">
        <p14:creationId xmlns:p14="http://schemas.microsoft.com/office/powerpoint/2010/main" val="26315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Substance use can have many long-term effects on health and nutrition. Substances vary in their effects, but many of them disrupt physiological functioning and impair the body’s ability to receive proper nourishment.</a:t>
            </a:r>
          </a:p>
          <a:p>
            <a:pPr marL="0" indent="0">
              <a:buNone/>
            </a:pPr>
            <a:r>
              <a:rPr lang="en-US" dirty="0"/>
              <a:t>Below are some of the ways that drugs and alcohol can interfere with nutrition and diet:</a:t>
            </a:r>
          </a:p>
          <a:p>
            <a:pPr marL="171450" indent="-171450">
              <a:buFont typeface="Arial" panose="020B0604020202020204" pitchFamily="34" charset="0"/>
              <a:buChar char="•"/>
            </a:pPr>
            <a:r>
              <a:rPr lang="en-US" b="1" dirty="0"/>
              <a:t>Failing to eat: </a:t>
            </a:r>
            <a:r>
              <a:rPr lang="en-US" dirty="0"/>
              <a:t>Individuals may have a suppressed appetite or forget to eat while under the influence.</a:t>
            </a:r>
          </a:p>
          <a:p>
            <a:pPr marL="171450" indent="-171450">
              <a:buFont typeface="Arial" panose="020B0604020202020204" pitchFamily="34" charset="0"/>
              <a:buChar char="•"/>
            </a:pPr>
            <a:r>
              <a:rPr lang="en-US" b="1" dirty="0"/>
              <a:t>Eating poorly: </a:t>
            </a:r>
            <a:r>
              <a:rPr lang="en-US" dirty="0"/>
              <a:t>Individuals with SUDs tend to prioritize their substance misuse over eating properly. As a result, their diets can be poor and lack sustenance.</a:t>
            </a:r>
          </a:p>
          <a:p>
            <a:pPr marL="171450" indent="-171450">
              <a:buFont typeface="Arial" panose="020B0604020202020204" pitchFamily="34" charset="0"/>
              <a:buChar char="•"/>
            </a:pPr>
            <a:r>
              <a:rPr lang="en-US" b="1" dirty="0"/>
              <a:t>Malnourishment:</a:t>
            </a:r>
            <a:r>
              <a:rPr lang="en-US" dirty="0"/>
              <a:t> Malnourishment can result from failing to eat consistently over time or from the body’s inability to absorb nutrients necessary for biological processes.</a:t>
            </a:r>
          </a:p>
          <a:p>
            <a:pPr marL="171450" indent="-171450">
              <a:buFont typeface="Arial" panose="020B0604020202020204" pitchFamily="34" charset="0"/>
              <a:buChar char="•"/>
            </a:pPr>
            <a:r>
              <a:rPr lang="en-US" b="1" dirty="0"/>
              <a:t>Overeating:</a:t>
            </a:r>
            <a:r>
              <a:rPr lang="en-US" dirty="0"/>
              <a:t> Eating too much can lead to obesity and a number of health conditions associated with excess body fat.</a:t>
            </a:r>
          </a:p>
          <a:p>
            <a:pPr marL="171450" indent="-171450">
              <a:buFont typeface="Arial" panose="020B0604020202020204" pitchFamily="34" charset="0"/>
              <a:buChar char="•"/>
            </a:pPr>
            <a:r>
              <a:rPr lang="en-US" b="1" dirty="0"/>
              <a:t>Organ damage: </a:t>
            </a:r>
            <a:r>
              <a:rPr lang="en-US" dirty="0"/>
              <a:t>Substance misuse can damage the liver, stomach lining, pancreas, and intestines, all of which contribute to the proper absorption, digestion, and storage of nutrients. </a:t>
            </a:r>
          </a:p>
          <a:p>
            <a:pPr marL="171450" indent="-171450">
              <a:buFont typeface="Arial" panose="020B0604020202020204" pitchFamily="34" charset="0"/>
              <a:buChar char="•"/>
            </a:pPr>
            <a:r>
              <a:rPr lang="en-US" b="1" dirty="0"/>
              <a:t>Immune system damage: </a:t>
            </a:r>
            <a:r>
              <a:rPr lang="en-US" dirty="0"/>
              <a:t>Substances such as alcohol and opiates can suppress the immune system and make the user more susceptible to infections and illnesses. </a:t>
            </a:r>
          </a:p>
          <a:p>
            <a:pPr marL="171450" indent="-171450">
              <a:buFont typeface="Arial" panose="020B0604020202020204" pitchFamily="34" charset="0"/>
              <a:buChar char="•"/>
            </a:pPr>
            <a:r>
              <a:rPr lang="en-US" b="1" dirty="0"/>
              <a:t>Gastrointestinal disorders: </a:t>
            </a:r>
            <a:r>
              <a:rPr lang="en-US" dirty="0"/>
              <a:t>Alcohol and other substances can contribute to chronic gastrointestinal tract inflammation, irritable bowel syndrome, leaky gut syndrome, pathogenic bacterial overgrowth, fungal intestinal infections, and acid reflux. </a:t>
            </a:r>
          </a:p>
          <a:p>
            <a:pPr marL="171450" indent="-171450">
              <a:buFont typeface="Arial" panose="020B0604020202020204" pitchFamily="34" charset="0"/>
              <a:buChar char="•"/>
            </a:pPr>
            <a:r>
              <a:rPr lang="en-US" b="1" dirty="0"/>
              <a:t>Hypoglycemia:</a:t>
            </a:r>
            <a:r>
              <a:rPr lang="en-US" dirty="0"/>
              <a:t> Low blood sugar can be caused by a lack of sustenance or proper diet. </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3</a:t>
            </a:fld>
            <a:endParaRPr lang="en-US"/>
          </a:p>
        </p:txBody>
      </p:sp>
    </p:spTree>
    <p:extLst>
      <p:ext uri="{BB962C8B-B14F-4D97-AF65-F5344CB8AC3E}">
        <p14:creationId xmlns:p14="http://schemas.microsoft.com/office/powerpoint/2010/main" val="310222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pancreas produces enzymes and pro-enzymes for the digestion of lipids, proteins, carbohydrates, and hormones that delicately balance blood sugar levels, while the liver metabolizes toxins, such as alcohol and drugs.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Damage to these two vital organs can lead to an imbalance of electrolytes, protein, calories, and fluids.</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4</a:t>
            </a:fld>
            <a:endParaRPr lang="en-US"/>
          </a:p>
        </p:txBody>
      </p:sp>
    </p:spTree>
    <p:extLst>
      <p:ext uri="{BB962C8B-B14F-4D97-AF65-F5344CB8AC3E}">
        <p14:creationId xmlns:p14="http://schemas.microsoft.com/office/powerpoint/2010/main" val="283230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Persistent alcohol misuse can cause severe nutritional and vitamin deficiencies. The most common deficiencies include:</a:t>
            </a:r>
          </a:p>
          <a:p>
            <a:pPr lvl="1"/>
            <a:r>
              <a:rPr lang="en-US" sz="1400" dirty="0"/>
              <a:t>Folic acid.</a:t>
            </a:r>
          </a:p>
          <a:p>
            <a:pPr lvl="1"/>
            <a:r>
              <a:rPr lang="en-US" sz="1400" dirty="0"/>
              <a:t>Vitamin B1 and B6.</a:t>
            </a:r>
          </a:p>
          <a:p>
            <a:pPr lvl="1"/>
            <a:r>
              <a:rPr lang="en-US" sz="1400" dirty="0"/>
              <a:t>Thiamine, or B1 (as many as 80% of people with alcohol use disorder have insufficient thiamine). </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5</a:t>
            </a:fld>
            <a:endParaRPr lang="en-US"/>
          </a:p>
        </p:txBody>
      </p:sp>
    </p:spTree>
    <p:extLst>
      <p:ext uri="{BB962C8B-B14F-4D97-AF65-F5344CB8AC3E}">
        <p14:creationId xmlns:p14="http://schemas.microsoft.com/office/powerpoint/2010/main" val="345005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Picture: https://www.google.com/url?sa=i&amp;url=https%3A%2F%2Fliver.org.au%2Fyour-liver%2Fliver-failure%2F&amp;psig=AOvVaw22SIYeQ__LNEg-B3DXbp_V&amp;ust=1717146561343000&amp;source=images&amp;cd=vfe&amp;opi=89978449&amp;ved=0CBIQjhxqFwoTCPjHysiDtYYDFQAAAAAdAAAAABAE</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6</a:t>
            </a:fld>
            <a:endParaRPr lang="en-US"/>
          </a:p>
        </p:txBody>
      </p:sp>
    </p:spTree>
    <p:extLst>
      <p:ext uri="{BB962C8B-B14F-4D97-AF65-F5344CB8AC3E}">
        <p14:creationId xmlns:p14="http://schemas.microsoft.com/office/powerpoint/2010/main" val="68909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https://www.google.com/url?sa=i&amp;url=http%3A%2F%2Fmsfda.net%2Fwp-content%2Fuploads%2F2019%2F01%2FOnline-Course-Manual-Opioid-Epidemic-Awareness.pdf&amp;psig=AOvVaw0h9DVTJu9Qgr7-9Wc3cR2W&amp;ust=1717146646724000&amp;source=images&amp;cd=vfe&amp;opi=89978449&amp;ved=0CBEQjhxqFwoTCMjwjvWDtYYDFQAAAAAdAAAAABAE</a:t>
            </a:r>
          </a:p>
          <a:p>
            <a:endParaRPr lang="en-US" dirty="0"/>
          </a:p>
          <a:p>
            <a:r>
              <a:rPr lang="en-US" dirty="0"/>
              <a:t>When someone begins regularly misusing opioids, they often begin to develop disordered eating. There are several patterns of eating that result from appetite suppression due to excess dopamine production and the competing priorities of eating and continuing drug use.</a:t>
            </a:r>
          </a:p>
          <a:p>
            <a:endParaRPr lang="en-US" dirty="0"/>
          </a:p>
          <a:p>
            <a:r>
              <a:rPr lang="en-US" dirty="0"/>
              <a:t>In individuals using opioids, serious nutritional deficiencies of key proteins, fats, vitamins and minerals exist which disrupt their ability to digest carbohydrates efficiently. </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7</a:t>
            </a:fld>
            <a:endParaRPr lang="en-US"/>
          </a:p>
        </p:txBody>
      </p:sp>
    </p:spTree>
    <p:extLst>
      <p:ext uri="{BB962C8B-B14F-4D97-AF65-F5344CB8AC3E}">
        <p14:creationId xmlns:p14="http://schemas.microsoft.com/office/powerpoint/2010/main" val="272705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Picture: https://www.google.com/url?sa=i&amp;url=http%3A%2F%2Fmsfda.net%2Fwp-content%2Fuploads%2F2019%2F01%2FOnline-Course-Manual-Opioid-Epidemic-Awareness.pdf&amp;psig=AOvVaw0h9DVTJu9Qgr7-9Wc3cR2W&amp;ust=1717146646724000&amp;source=images&amp;cd=vfe&amp;opi=89978449&amp;ved=0CBEQjhxqFwoTCMjwjvWDtYYDFQAAAAAdAAAAABAE</a:t>
            </a:r>
          </a:p>
          <a:p>
            <a:pPr marL="0" indent="0">
              <a:buNone/>
            </a:pPr>
            <a:endParaRPr lang="en-US" dirty="0"/>
          </a:p>
          <a:p>
            <a:pPr marL="0" indent="0">
              <a:buNone/>
            </a:pPr>
            <a:r>
              <a:rPr lang="en-US" dirty="0"/>
              <a:t>Stimulants cause decreased appetite.</a:t>
            </a:r>
          </a:p>
          <a:p>
            <a:pPr marL="0" indent="0">
              <a:buNone/>
            </a:pPr>
            <a:r>
              <a:rPr lang="en-US" dirty="0"/>
              <a:t>In some individuals using stimulants, they will often stay up for days at a time and repeatedly use the substance. </a:t>
            </a:r>
          </a:p>
          <a:p>
            <a:pPr marL="0" indent="0">
              <a:buNone/>
            </a:pPr>
            <a:endParaRPr lang="en-US" dirty="0"/>
          </a:p>
          <a:p>
            <a:pPr marL="0" indent="0">
              <a:buNone/>
            </a:pPr>
            <a:r>
              <a:rPr lang="en-US" dirty="0"/>
              <a:t>These binge patterns may lead to dehydration and electrolyte imbalances due to a significant decrease in appetite and inattention to nutrition.</a:t>
            </a:r>
          </a:p>
          <a:p>
            <a:pPr marL="0" indent="0">
              <a:buNone/>
            </a:pPr>
            <a:endParaRPr lang="en-US" dirty="0"/>
          </a:p>
          <a:p>
            <a:pPr marL="0" indent="0">
              <a:buNone/>
            </a:pPr>
            <a:r>
              <a:rPr lang="en-US" dirty="0"/>
              <a:t> Consistent, long-term use can lead to severe weight loss and malnutrition.</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8</a:t>
            </a:fld>
            <a:endParaRPr lang="en-US"/>
          </a:p>
        </p:txBody>
      </p:sp>
    </p:spTree>
    <p:extLst>
      <p:ext uri="{BB962C8B-B14F-4D97-AF65-F5344CB8AC3E}">
        <p14:creationId xmlns:p14="http://schemas.microsoft.com/office/powerpoint/2010/main" val="284911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Marijuana can increase a user’s appetite, particularly for junk food, which doesn’t contain essential vitamins and nutrients.</a:t>
            </a:r>
          </a:p>
          <a:p>
            <a:pPr marL="0" indent="0">
              <a:buNone/>
            </a:pPr>
            <a:r>
              <a:rPr lang="en-US" dirty="0"/>
              <a:t>Over time, a chronic marijuana user may gain an excessive amount of weight due to overeating and making poor food choices.</a:t>
            </a:r>
          </a:p>
          <a:p>
            <a:pPr marL="0" indent="0">
              <a:buNone/>
            </a:pPr>
            <a:r>
              <a:rPr lang="en-US" dirty="0"/>
              <a:t>Regular marijuana users may also be deficient in essential omega-3 and omega-6 fatty acids.</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9</a:t>
            </a:fld>
            <a:endParaRPr lang="en-US"/>
          </a:p>
        </p:txBody>
      </p:sp>
    </p:spTree>
    <p:extLst>
      <p:ext uri="{BB962C8B-B14F-4D97-AF65-F5344CB8AC3E}">
        <p14:creationId xmlns:p14="http://schemas.microsoft.com/office/powerpoint/2010/main" val="347292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Picture: https://www.google.com/url?sa=i&amp;url=https%3A%2F%2Fsoundcloud.com%2Fmartin-mawhinney-25852997%2Fcannabinoid-hyperemesis-syndrome&amp;psig=AOvVaw26wdKrM7h6J8Dc4rECfmru&amp;ust=1717146720839000&amp;source=images&amp;cd=vfe&amp;opi=89978449&amp;ved=0CBIQjhxqFwoTCOD80ZSEtYYDFQAAAAAdAAAAABAE</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11</a:t>
            </a:fld>
            <a:endParaRPr lang="en-US"/>
          </a:p>
        </p:txBody>
      </p:sp>
    </p:spTree>
    <p:extLst>
      <p:ext uri="{BB962C8B-B14F-4D97-AF65-F5344CB8AC3E}">
        <p14:creationId xmlns:p14="http://schemas.microsoft.com/office/powerpoint/2010/main" val="756494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3000"/>
            <a:extLst>
              <a:ext uri="{28A0092B-C50C-407E-A947-70E740481C1C}">
                <a14:useLocalDpi xmlns:a14="http://schemas.microsoft.com/office/drawing/2010/main" val="0"/>
              </a:ext>
            </a:extLst>
          </a:blip>
          <a:srcRect/>
          <a:stretch/>
        </p:blipFill>
        <p:spPr>
          <a:xfrm>
            <a:off x="4617896" y="380991"/>
            <a:ext cx="4780093" cy="4780093"/>
          </a:xfrm>
          <a:prstGeom prst="rect">
            <a:avLst/>
          </a:prstGeom>
        </p:spPr>
      </p:pic>
      <p:sp>
        <p:nvSpPr>
          <p:cNvPr id="10" name="Text Placeholder 11"/>
          <p:cNvSpPr>
            <a:spLocks noGrp="1"/>
          </p:cNvSpPr>
          <p:nvPr>
            <p:ph type="body" sz="quarter" idx="13" hasCustomPrompt="1"/>
          </p:nvPr>
        </p:nvSpPr>
        <p:spPr>
          <a:xfrm>
            <a:off x="848532" y="900536"/>
            <a:ext cx="7406142" cy="816972"/>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Text Placeholder 11"/>
          <p:cNvSpPr>
            <a:spLocks noGrp="1"/>
          </p:cNvSpPr>
          <p:nvPr>
            <p:ph type="body" sz="quarter" idx="14" hasCustomPrompt="1"/>
          </p:nvPr>
        </p:nvSpPr>
        <p:spPr>
          <a:xfrm>
            <a:off x="848532" y="1932488"/>
            <a:ext cx="7406142" cy="816972"/>
          </a:xfrm>
          <a:prstGeom prst="rect">
            <a:avLst/>
          </a:prstGeom>
        </p:spPr>
        <p:txBody>
          <a:bodyPr vert="horz" lIns="0" tIns="0" rIns="0" bIns="0"/>
          <a:lstStyle>
            <a:lvl1pPr marL="0" indent="0">
              <a:buFontTx/>
              <a:buNone/>
              <a:defRPr sz="1600" b="1" i="0">
                <a:solidFill>
                  <a:schemeClr val="bg2"/>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sp>
        <p:nvSpPr>
          <p:cNvPr id="4" name="Round Same Side Corner Rectangle 3"/>
          <p:cNvSpPr/>
          <p:nvPr userDrawn="1"/>
        </p:nvSpPr>
        <p:spPr>
          <a:xfrm rot="5400000">
            <a:off x="65637" y="834897"/>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48752" y="4693866"/>
            <a:ext cx="1104138" cy="473202"/>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9"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4192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8460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83590" y="1259493"/>
            <a:ext cx="1976820" cy="1976820"/>
          </a:xfrm>
          <a:prstGeom prst="rect">
            <a:avLst/>
          </a:prstGeom>
        </p:spPr>
      </p:pic>
      <p:sp>
        <p:nvSpPr>
          <p:cNvPr id="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4598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4" name="Rectangle 3"/>
          <p:cNvSpPr/>
          <p:nvPr userDrawn="1"/>
        </p:nvSpPr>
        <p:spPr>
          <a:xfrm>
            <a:off x="-1" y="0"/>
            <a:ext cx="4574707" cy="4726989"/>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0"/>
            <a:ext cx="4569294"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560286"/>
            <a:ext cx="3803650" cy="2899217"/>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7" name="Text Placeholder 11"/>
          <p:cNvSpPr>
            <a:spLocks noGrp="1"/>
          </p:cNvSpPr>
          <p:nvPr>
            <p:ph type="body" sz="quarter" idx="13" hasCustomPrompt="1"/>
          </p:nvPr>
        </p:nvSpPr>
        <p:spPr>
          <a:xfrm>
            <a:off x="399438" y="681439"/>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8" name="Text Placeholder 9"/>
          <p:cNvSpPr>
            <a:spLocks noGrp="1"/>
          </p:cNvSpPr>
          <p:nvPr>
            <p:ph type="body" sz="quarter" idx="14"/>
          </p:nvPr>
        </p:nvSpPr>
        <p:spPr>
          <a:xfrm>
            <a:off x="5042615" y="1560220"/>
            <a:ext cx="3803650" cy="2900148"/>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9" name="Text Placeholder 11"/>
          <p:cNvSpPr>
            <a:spLocks noGrp="1"/>
          </p:cNvSpPr>
          <p:nvPr>
            <p:ph type="body" sz="quarter" idx="15" hasCustomPrompt="1"/>
          </p:nvPr>
        </p:nvSpPr>
        <p:spPr>
          <a:xfrm>
            <a:off x="5025530" y="682303"/>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28455" y="4713174"/>
            <a:ext cx="961393" cy="412025"/>
          </a:xfrm>
          <a:prstGeom prst="rect">
            <a:avLst/>
          </a:prstGeom>
        </p:spPr>
      </p:pic>
      <p:sp>
        <p:nvSpPr>
          <p:cNvPr id="12"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1947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4" name="Rectangle 3"/>
          <p:cNvSpPr/>
          <p:nvPr userDrawn="1"/>
        </p:nvSpPr>
        <p:spPr>
          <a:xfrm>
            <a:off x="-1" y="994229"/>
            <a:ext cx="4574707" cy="373276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994229"/>
            <a:ext cx="4569294" cy="373276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349964"/>
            <a:ext cx="3803650" cy="3109540"/>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8" name="Text Placeholder 9"/>
          <p:cNvSpPr>
            <a:spLocks noGrp="1"/>
          </p:cNvSpPr>
          <p:nvPr>
            <p:ph type="body" sz="quarter" idx="14"/>
          </p:nvPr>
        </p:nvSpPr>
        <p:spPr>
          <a:xfrm>
            <a:off x="5042615" y="1349830"/>
            <a:ext cx="3803650" cy="3110538"/>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2" name="Text Placeholder 11"/>
          <p:cNvSpPr>
            <a:spLocks noGrp="1"/>
          </p:cNvSpPr>
          <p:nvPr>
            <p:ph type="body" sz="quarter" idx="13" hasCustomPrompt="1"/>
          </p:nvPr>
        </p:nvSpPr>
        <p:spPr>
          <a:xfrm>
            <a:off x="848532" y="247394"/>
            <a:ext cx="7406142" cy="572667"/>
          </a:xfrm>
          <a:prstGeom prst="rect">
            <a:avLst/>
          </a:prstGeom>
        </p:spPr>
        <p:txBody>
          <a:bodyPr vert="horz" lIns="0" tIns="0" rIns="0" bIns="0"/>
          <a:lstStyle>
            <a:lvl1pPr marL="0" indent="0">
              <a:buFontTx/>
              <a:buNone/>
              <a:defRPr sz="3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3" name="Round Same Side Corner Rectangle 12"/>
          <p:cNvSpPr/>
          <p:nvPr userDrawn="1"/>
        </p:nvSpPr>
        <p:spPr>
          <a:xfrm rot="5400000">
            <a:off x="65637" y="181755"/>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35770" y="4725582"/>
            <a:ext cx="932439" cy="399617"/>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3557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11" name="Picture Placeholder 2"/>
          <p:cNvSpPr>
            <a:spLocks noGrp="1"/>
          </p:cNvSpPr>
          <p:nvPr>
            <p:ph type="pic" sz="quarter" idx="15" hasCustomPrompt="1"/>
          </p:nvPr>
        </p:nvSpPr>
        <p:spPr>
          <a:xfrm>
            <a:off x="370529" y="435430"/>
            <a:ext cx="8402944" cy="3519714"/>
          </a:xfrm>
          <a:prstGeom prst="rect">
            <a:avLst/>
          </a:prstGeom>
        </p:spPr>
        <p:txBody>
          <a:bodyPr vert="horz"/>
          <a:lstStyle/>
          <a:p>
            <a:r>
              <a:rPr lang="en-US" dirty="0"/>
              <a:t> Insert picture here </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995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7" name="Content Placeholder 7"/>
          <p:cNvSpPr>
            <a:spLocks noGrp="1"/>
          </p:cNvSpPr>
          <p:nvPr>
            <p:ph sz="quarter" idx="11"/>
          </p:nvPr>
        </p:nvSpPr>
        <p:spPr>
          <a:xfrm>
            <a:off x="370529" y="435430"/>
            <a:ext cx="8402943" cy="3519714"/>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009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Graphics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25" name="Round Same Side Corner Rectangle 24"/>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9"/>
          <p:cNvSpPr>
            <a:spLocks noGrp="1"/>
          </p:cNvSpPr>
          <p:nvPr>
            <p:ph type="body" sz="quarter" idx="12"/>
          </p:nvPr>
        </p:nvSpPr>
        <p:spPr>
          <a:xfrm>
            <a:off x="416523" y="1309077"/>
            <a:ext cx="2413763" cy="3150426"/>
          </a:xfrm>
          <a:prstGeom prst="rect">
            <a:avLst/>
          </a:prstGeom>
        </p:spPr>
        <p:txBody>
          <a:bodyPr vert="horz" lIns="0" tIns="0" rIns="0" bIns="0"/>
          <a:lstStyle>
            <a:lvl1pPr marL="0" indent="0" algn="r">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Rounded Rectangle 10"/>
          <p:cNvSpPr/>
          <p:nvPr userDrawn="1"/>
        </p:nvSpPr>
        <p:spPr>
          <a:xfrm>
            <a:off x="3231871" y="3479167"/>
            <a:ext cx="2680258" cy="907766"/>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3231871" y="2405107"/>
            <a:ext cx="2680258" cy="907766"/>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a:off x="3231871" y="1331046"/>
            <a:ext cx="2680258" cy="907766"/>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1"/>
          <p:cNvSpPr>
            <a:spLocks noGrp="1"/>
          </p:cNvSpPr>
          <p:nvPr userDrawn="1">
            <p:ph type="body" sz="quarter" idx="15" hasCustomPrompt="1"/>
          </p:nvPr>
        </p:nvSpPr>
        <p:spPr>
          <a:xfrm>
            <a:off x="3524249" y="14553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userDrawn="1">
            <p:ph type="body" sz="quarter" idx="16" hasCustomPrompt="1"/>
          </p:nvPr>
        </p:nvSpPr>
        <p:spPr>
          <a:xfrm>
            <a:off x="3524249" y="25221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userDrawn="1">
            <p:ph type="body" sz="quarter" idx="17" hasCustomPrompt="1"/>
          </p:nvPr>
        </p:nvSpPr>
        <p:spPr>
          <a:xfrm>
            <a:off x="3524249" y="35889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2" name="Text Placeholder 9"/>
          <p:cNvSpPr>
            <a:spLocks noGrp="1"/>
          </p:cNvSpPr>
          <p:nvPr>
            <p:ph type="body" sz="quarter" idx="18"/>
          </p:nvPr>
        </p:nvSpPr>
        <p:spPr>
          <a:xfrm>
            <a:off x="6251266" y="1309077"/>
            <a:ext cx="2413763" cy="3150426"/>
          </a:xfrm>
          <a:prstGeom prst="rect">
            <a:avLst/>
          </a:prstGeom>
        </p:spPr>
        <p:txBody>
          <a:bodyPr vert="horz" lIns="0" tIns="0" rIns="0" bIns="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4"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65999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Graphics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10" name="Text Placeholder 9"/>
          <p:cNvSpPr>
            <a:spLocks noGrp="1"/>
          </p:cNvSpPr>
          <p:nvPr>
            <p:ph type="body" sz="quarter" idx="12"/>
          </p:nvPr>
        </p:nvSpPr>
        <p:spPr>
          <a:xfrm>
            <a:off x="3766506" y="1533771"/>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508002" y="2442308"/>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08002" y="3360616"/>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876302" y="2442308"/>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876302" y="3370386"/>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7"/>
          </p:nvPr>
        </p:nvSpPr>
        <p:spPr>
          <a:xfrm>
            <a:off x="3766506" y="2463523"/>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Text Placeholder 9"/>
          <p:cNvSpPr>
            <a:spLocks noGrp="1"/>
          </p:cNvSpPr>
          <p:nvPr>
            <p:ph type="body" sz="quarter" idx="18"/>
          </p:nvPr>
        </p:nvSpPr>
        <p:spPr>
          <a:xfrm>
            <a:off x="3766506" y="3370386"/>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6" name="Round Same Side Corner Rectangle 25"/>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79002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Graphics_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3135088" y="1543540"/>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769431" y="1543540"/>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3503388"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6137731" y="155331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5" name="Text Placeholder 9"/>
          <p:cNvSpPr>
            <a:spLocks noGrp="1"/>
          </p:cNvSpPr>
          <p:nvPr>
            <p:ph type="body" sz="quarter" idx="18"/>
          </p:nvPr>
        </p:nvSpPr>
        <p:spPr>
          <a:xfrm>
            <a:off x="508002" y="2528556"/>
            <a:ext cx="8065198" cy="1876529"/>
          </a:xfrm>
          <a:prstGeom prst="rect">
            <a:avLst/>
          </a:prstGeom>
        </p:spPr>
        <p:txBody>
          <a:bodyPr vert="horz" lIns="0" tIns="0" rIns="0" bIns="0" anchor="t"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4" name="Round Same Side Corner Rectangle 23"/>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6"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69115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Graphics_4">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3" name="Rounded Rectangle 2"/>
          <p:cNvSpPr/>
          <p:nvPr userDrawn="1"/>
        </p:nvSpPr>
        <p:spPr>
          <a:xfrm>
            <a:off x="526000" y="1044749"/>
            <a:ext cx="2521996" cy="2168770"/>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 Same Side Corner Rectangle 7"/>
          <p:cNvSpPr/>
          <p:nvPr userDrawn="1"/>
        </p:nvSpPr>
        <p:spPr>
          <a:xfrm flipV="1">
            <a:off x="0" y="-2"/>
            <a:ext cx="9144000" cy="812801"/>
          </a:xfrm>
          <a:prstGeom prst="round2SameRect">
            <a:avLst>
              <a:gd name="adj1" fmla="val 50000"/>
              <a:gd name="adj2" fmla="val 0"/>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1"/>
          <p:cNvSpPr>
            <a:spLocks noGrp="1"/>
          </p:cNvSpPr>
          <p:nvPr>
            <p:ph type="body" sz="quarter" idx="13" hasCustomPrompt="1"/>
          </p:nvPr>
        </p:nvSpPr>
        <p:spPr>
          <a:xfrm>
            <a:off x="52600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9"/>
          <p:cNvSpPr>
            <a:spLocks noGrp="1"/>
          </p:cNvSpPr>
          <p:nvPr>
            <p:ph type="body" sz="quarter" idx="12"/>
          </p:nvPr>
        </p:nvSpPr>
        <p:spPr>
          <a:xfrm>
            <a:off x="52600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2" name="Rounded Rectangle 21"/>
          <p:cNvSpPr/>
          <p:nvPr userDrawn="1"/>
        </p:nvSpPr>
        <p:spPr>
          <a:xfrm>
            <a:off x="3290970" y="1044749"/>
            <a:ext cx="2521996" cy="2168770"/>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11"/>
          <p:cNvSpPr>
            <a:spLocks noGrp="1"/>
          </p:cNvSpPr>
          <p:nvPr>
            <p:ph type="body" sz="quarter" idx="14" hasCustomPrompt="1"/>
          </p:nvPr>
        </p:nvSpPr>
        <p:spPr>
          <a:xfrm>
            <a:off x="329097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5"/>
          </p:nvPr>
        </p:nvSpPr>
        <p:spPr>
          <a:xfrm>
            <a:off x="329097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Rounded Rectangle 24"/>
          <p:cNvSpPr/>
          <p:nvPr userDrawn="1"/>
        </p:nvSpPr>
        <p:spPr>
          <a:xfrm>
            <a:off x="6055940" y="1044749"/>
            <a:ext cx="2521996" cy="2168770"/>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11"/>
          <p:cNvSpPr>
            <a:spLocks noGrp="1"/>
          </p:cNvSpPr>
          <p:nvPr>
            <p:ph type="body" sz="quarter" idx="16" hasCustomPrompt="1"/>
          </p:nvPr>
        </p:nvSpPr>
        <p:spPr>
          <a:xfrm>
            <a:off x="605594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7" name="Text Placeholder 9"/>
          <p:cNvSpPr>
            <a:spLocks noGrp="1"/>
          </p:cNvSpPr>
          <p:nvPr>
            <p:ph type="body" sz="quarter" idx="17"/>
          </p:nvPr>
        </p:nvSpPr>
        <p:spPr>
          <a:xfrm>
            <a:off x="605594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99303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4" name="Round Same Side Corner Rectangle 3"/>
          <p:cNvSpPr/>
          <p:nvPr userDrawn="1"/>
        </p:nvSpPr>
        <p:spPr>
          <a:xfrm flipV="1">
            <a:off x="0" y="0"/>
            <a:ext cx="9144000" cy="2504096"/>
          </a:xfrm>
          <a:prstGeom prst="round2Same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1"/>
          </p:nvPr>
        </p:nvSpPr>
        <p:spPr>
          <a:xfrm>
            <a:off x="517017" y="2648429"/>
            <a:ext cx="8109967" cy="1926782"/>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p:cNvSpPr>
            <a:spLocks noGrp="1"/>
          </p:cNvSpPr>
          <p:nvPr>
            <p:ph type="body" sz="quarter" idx="13" hasCustomPrompt="1"/>
          </p:nvPr>
        </p:nvSpPr>
        <p:spPr>
          <a:xfrm>
            <a:off x="848532" y="1219564"/>
            <a:ext cx="7406142" cy="656695"/>
          </a:xfrm>
          <a:prstGeom prst="rect">
            <a:avLst/>
          </a:prstGeom>
        </p:spPr>
        <p:txBody>
          <a:bodyPr vert="horz" lIns="0" tIns="0" rIns="0" bIns="0"/>
          <a:lstStyle>
            <a:lvl1pPr marL="0" indent="0" algn="ctr">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11"/>
          <p:cNvSpPr>
            <a:spLocks noGrp="1"/>
          </p:cNvSpPr>
          <p:nvPr>
            <p:ph type="body" sz="quarter" idx="14" hasCustomPrompt="1"/>
          </p:nvPr>
        </p:nvSpPr>
        <p:spPr>
          <a:xfrm>
            <a:off x="848532" y="2004648"/>
            <a:ext cx="7406142" cy="383981"/>
          </a:xfrm>
          <a:prstGeom prst="rect">
            <a:avLst/>
          </a:prstGeom>
        </p:spPr>
        <p:txBody>
          <a:bodyPr vert="horz" lIns="0" tIns="0" rIns="0" bIns="0"/>
          <a:lstStyle>
            <a:lvl1pPr marL="0" indent="0" algn="ctr">
              <a:buFontTx/>
              <a:buNone/>
              <a:defRPr sz="1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9" name="Slide Number Placeholder 8"/>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269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8163482"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7" name="Slide Number Placeholder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898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3620511"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p:cNvSpPr>
            <a:spLocks noGrp="1"/>
          </p:cNvSpPr>
          <p:nvPr>
            <p:ph sz="quarter" idx="14"/>
          </p:nvPr>
        </p:nvSpPr>
        <p:spPr>
          <a:xfrm>
            <a:off x="4586514" y="1219200"/>
            <a:ext cx="4056743"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10"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26956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hart Placeholder 4"/>
          <p:cNvSpPr>
            <a:spLocks noGrp="1"/>
          </p:cNvSpPr>
          <p:nvPr>
            <p:ph type="chart" sz="quarter" idx="11"/>
          </p:nvPr>
        </p:nvSpPr>
        <p:spPr>
          <a:xfrm>
            <a:off x="479775" y="1224473"/>
            <a:ext cx="8003471" cy="3369298"/>
          </a:xfrm>
          <a:prstGeom prst="rect">
            <a:avLst/>
          </a:prstGeom>
        </p:spPr>
        <p:txBody>
          <a:bodyPr vert="horz"/>
          <a:lstStyle/>
          <a:p>
            <a:endParaRPr lang="en-US"/>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1763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730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23126"/>
            <a:ext cx="7644582" cy="420374"/>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2514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96100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949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894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81" r:id="rId4"/>
    <p:sldLayoutId id="2147483667" r:id="rId5"/>
    <p:sldLayoutId id="2147483680" r:id="rId6"/>
    <p:sldLayoutId id="2147483668" r:id="rId7"/>
    <p:sldLayoutId id="2147483686" r:id="rId8"/>
    <p:sldLayoutId id="2147483669" r:id="rId9"/>
    <p:sldLayoutId id="2147483672" r:id="rId10"/>
    <p:sldLayoutId id="2147483673" r:id="rId11"/>
    <p:sldLayoutId id="2147483671" r:id="rId12"/>
    <p:sldLayoutId id="2147483678" r:id="rId13"/>
    <p:sldLayoutId id="2147483683" r:id="rId14"/>
    <p:sldLayoutId id="2147483682" r:id="rId15"/>
    <p:sldLayoutId id="2147483677" r:id="rId16"/>
    <p:sldLayoutId id="2147483675" r:id="rId17"/>
    <p:sldLayoutId id="2147483676" r:id="rId18"/>
    <p:sldLayoutId id="2147483674"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1FE4A2-37A4-4D43-AF3B-3DB0B7AC311F}"/>
              </a:ext>
            </a:extLst>
          </p:cNvPr>
          <p:cNvSpPr>
            <a:spLocks noGrp="1"/>
          </p:cNvSpPr>
          <p:nvPr>
            <p:ph type="body" sz="quarter" idx="13"/>
          </p:nvPr>
        </p:nvSpPr>
        <p:spPr/>
        <p:txBody>
          <a:bodyPr anchor="ctr"/>
          <a:lstStyle/>
          <a:p>
            <a:pPr algn="ctr"/>
            <a:r>
              <a:rPr lang="en-US" sz="4500" dirty="0"/>
              <a:t>My Life, My Recovery</a:t>
            </a:r>
          </a:p>
        </p:txBody>
      </p:sp>
      <p:sp>
        <p:nvSpPr>
          <p:cNvPr id="5" name="Text Placeholder 4">
            <a:extLst>
              <a:ext uri="{FF2B5EF4-FFF2-40B4-BE49-F238E27FC236}">
                <a16:creationId xmlns:a16="http://schemas.microsoft.com/office/drawing/2014/main" id="{C48BBC6F-B58B-44DA-ACE4-80085298BF91}"/>
              </a:ext>
            </a:extLst>
          </p:cNvPr>
          <p:cNvSpPr>
            <a:spLocks noGrp="1"/>
          </p:cNvSpPr>
          <p:nvPr>
            <p:ph type="body" sz="quarter" idx="14"/>
          </p:nvPr>
        </p:nvSpPr>
        <p:spPr/>
        <p:txBody>
          <a:bodyPr/>
          <a:lstStyle/>
          <a:p>
            <a:pPr algn="ctr"/>
            <a:endParaRPr lang="en-US" i="1" dirty="0"/>
          </a:p>
          <a:p>
            <a:pPr algn="r"/>
            <a:r>
              <a:rPr lang="en-US" sz="3000" i="1" dirty="0"/>
              <a:t>How Addiction Affects Diet &amp; Appetite</a:t>
            </a:r>
          </a:p>
          <a:p>
            <a:pPr algn="ctr"/>
            <a:endParaRPr lang="en-US" dirty="0"/>
          </a:p>
        </p:txBody>
      </p:sp>
      <p:sp>
        <p:nvSpPr>
          <p:cNvPr id="2" name="TextBox 1">
            <a:extLst>
              <a:ext uri="{FF2B5EF4-FFF2-40B4-BE49-F238E27FC236}">
                <a16:creationId xmlns:a16="http://schemas.microsoft.com/office/drawing/2014/main" id="{246AAB44-4745-46A1-8CAE-4B3BECACA0B6}"/>
              </a:ext>
            </a:extLst>
          </p:cNvPr>
          <p:cNvSpPr txBox="1"/>
          <p:nvPr/>
        </p:nvSpPr>
        <p:spPr>
          <a:xfrm>
            <a:off x="7269480" y="4310743"/>
            <a:ext cx="1828800" cy="276999"/>
          </a:xfrm>
          <a:prstGeom prst="rect">
            <a:avLst/>
          </a:prstGeom>
          <a:noFill/>
        </p:spPr>
        <p:txBody>
          <a:bodyPr wrap="square" rtlCol="0">
            <a:spAutoFit/>
          </a:bodyPr>
          <a:lstStyle/>
          <a:p>
            <a:r>
              <a:rPr lang="en-US" sz="1200" dirty="0">
                <a:solidFill>
                  <a:schemeClr val="bg1"/>
                </a:solidFill>
              </a:rPr>
              <a:t>Melanie Savoy, LDAC</a:t>
            </a:r>
          </a:p>
        </p:txBody>
      </p:sp>
    </p:spTree>
    <p:extLst>
      <p:ext uri="{BB962C8B-B14F-4D97-AF65-F5344CB8AC3E}">
        <p14:creationId xmlns:p14="http://schemas.microsoft.com/office/powerpoint/2010/main" val="111876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82047-7148-47B1-9389-CED2FC39B058}"/>
              </a:ext>
            </a:extLst>
          </p:cNvPr>
          <p:cNvSpPr>
            <a:spLocks noGrp="1"/>
          </p:cNvSpPr>
          <p:nvPr>
            <p:ph type="body" sz="quarter" idx="13"/>
          </p:nvPr>
        </p:nvSpPr>
        <p:spPr>
          <a:xfrm>
            <a:off x="479775" y="252022"/>
            <a:ext cx="8363974" cy="565150"/>
          </a:xfrm>
        </p:spPr>
        <p:txBody>
          <a:bodyPr/>
          <a:lstStyle/>
          <a:p>
            <a:r>
              <a:rPr lang="en-US" sz="3000" dirty="0"/>
              <a:t>Cannabis/Marijuana (continued)</a:t>
            </a:r>
          </a:p>
        </p:txBody>
      </p:sp>
      <p:sp>
        <p:nvSpPr>
          <p:cNvPr id="3" name="Content Placeholder 2">
            <a:extLst>
              <a:ext uri="{FF2B5EF4-FFF2-40B4-BE49-F238E27FC236}">
                <a16:creationId xmlns:a16="http://schemas.microsoft.com/office/drawing/2014/main" id="{4BB527B4-0F8B-4E9E-918D-798F29676511}"/>
              </a:ext>
            </a:extLst>
          </p:cNvPr>
          <p:cNvSpPr>
            <a:spLocks noGrp="1"/>
          </p:cNvSpPr>
          <p:nvPr>
            <p:ph sz="quarter" idx="11"/>
          </p:nvPr>
        </p:nvSpPr>
        <p:spPr>
          <a:xfrm>
            <a:off x="479775" y="1219200"/>
            <a:ext cx="5197694" cy="3251200"/>
          </a:xfrm>
        </p:spPr>
        <p:txBody>
          <a:bodyPr/>
          <a:lstStyle/>
          <a:p>
            <a:r>
              <a:rPr lang="en-US" sz="1600" dirty="0"/>
              <a:t>The overconsumption of unhealthy food can lead to obesity and increase the risk of conditions such as: </a:t>
            </a:r>
          </a:p>
          <a:p>
            <a:pPr marL="854075" lvl="1"/>
            <a:r>
              <a:rPr lang="en-US" sz="1600" dirty="0"/>
              <a:t>Heart disease</a:t>
            </a:r>
          </a:p>
          <a:p>
            <a:pPr marL="854075" lvl="1"/>
            <a:r>
              <a:rPr lang="en-US" sz="1600" dirty="0"/>
              <a:t>High blood pressure</a:t>
            </a:r>
          </a:p>
          <a:p>
            <a:pPr marL="854075" lvl="1"/>
            <a:r>
              <a:rPr lang="en-US" sz="1600" dirty="0"/>
              <a:t>Stroke</a:t>
            </a:r>
          </a:p>
          <a:p>
            <a:pPr marL="854075" lvl="1"/>
            <a:r>
              <a:rPr lang="en-US" sz="1600" dirty="0"/>
              <a:t>Cancer (breast, gallbladder, colon, and endometrial)</a:t>
            </a:r>
          </a:p>
          <a:p>
            <a:pPr marL="854075" lvl="1"/>
            <a:r>
              <a:rPr lang="en-US" sz="1600" dirty="0"/>
              <a:t>Type 2 diabetes</a:t>
            </a:r>
          </a:p>
          <a:p>
            <a:pPr marL="854075" lvl="1"/>
            <a:r>
              <a:rPr lang="en-US" sz="1600" dirty="0"/>
              <a:t>Sleep apnea</a:t>
            </a:r>
          </a:p>
          <a:p>
            <a:pPr marL="854075" lvl="1"/>
            <a:r>
              <a:rPr lang="en-US" sz="1600" dirty="0"/>
              <a:t>Reproductive problems</a:t>
            </a:r>
          </a:p>
          <a:p>
            <a:pPr marL="854075" lvl="1"/>
            <a:r>
              <a:rPr lang="en-US" sz="1600" dirty="0"/>
              <a:t>Gallstones</a:t>
            </a:r>
          </a:p>
          <a:p>
            <a:endParaRPr lang="en-US" dirty="0"/>
          </a:p>
        </p:txBody>
      </p:sp>
      <p:sp>
        <p:nvSpPr>
          <p:cNvPr id="4" name="Slide Number Placeholder 3">
            <a:extLst>
              <a:ext uri="{FF2B5EF4-FFF2-40B4-BE49-F238E27FC236}">
                <a16:creationId xmlns:a16="http://schemas.microsoft.com/office/drawing/2014/main" id="{9B18425B-0481-423D-9F42-3AAAF2F7E4B7}"/>
              </a:ext>
            </a:extLst>
          </p:cNvPr>
          <p:cNvSpPr>
            <a:spLocks noGrp="1"/>
          </p:cNvSpPr>
          <p:nvPr>
            <p:ph type="sldNum" sz="quarter" idx="4"/>
          </p:nvPr>
        </p:nvSpPr>
        <p:spPr/>
        <p:txBody>
          <a:bodyPr/>
          <a:lstStyle/>
          <a:p>
            <a:fld id="{E601D6DB-97CE-48F9-AE37-764B251179C9}" type="slidenum">
              <a:rPr lang="en-US" altLang="en-US" smtClean="0"/>
              <a:pPr/>
              <a:t>10</a:t>
            </a:fld>
            <a:endParaRPr lang="en-US" altLang="en-US" dirty="0"/>
          </a:p>
        </p:txBody>
      </p:sp>
      <p:pic>
        <p:nvPicPr>
          <p:cNvPr id="5" name="Picture 4">
            <a:extLst>
              <a:ext uri="{FF2B5EF4-FFF2-40B4-BE49-F238E27FC236}">
                <a16:creationId xmlns:a16="http://schemas.microsoft.com/office/drawing/2014/main" id="{1C75189F-53D3-4962-99FE-12D33177AF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55178" y="1267517"/>
            <a:ext cx="2560164" cy="3154566"/>
          </a:xfrm>
          <a:prstGeom prst="rect">
            <a:avLst/>
          </a:prstGeom>
        </p:spPr>
      </p:pic>
    </p:spTree>
    <p:extLst>
      <p:ext uri="{BB962C8B-B14F-4D97-AF65-F5344CB8AC3E}">
        <p14:creationId xmlns:p14="http://schemas.microsoft.com/office/powerpoint/2010/main" val="290577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8A943-139B-42C8-8DE6-C5178E3CDC71}"/>
              </a:ext>
            </a:extLst>
          </p:cNvPr>
          <p:cNvSpPr>
            <a:spLocks noGrp="1"/>
          </p:cNvSpPr>
          <p:nvPr>
            <p:ph type="sldNum" sz="quarter" idx="4"/>
          </p:nvPr>
        </p:nvSpPr>
        <p:spPr/>
        <p:txBody>
          <a:bodyPr/>
          <a:lstStyle/>
          <a:p>
            <a:fld id="{E601D6DB-97CE-48F9-AE37-764B251179C9}" type="slidenum">
              <a:rPr lang="en-US" altLang="en-US" smtClean="0"/>
              <a:pPr/>
              <a:t>11</a:t>
            </a:fld>
            <a:endParaRPr lang="en-US" altLang="en-US" dirty="0"/>
          </a:p>
        </p:txBody>
      </p:sp>
      <p:sp>
        <p:nvSpPr>
          <p:cNvPr id="5" name="Rectangle 4">
            <a:extLst>
              <a:ext uri="{FF2B5EF4-FFF2-40B4-BE49-F238E27FC236}">
                <a16:creationId xmlns:a16="http://schemas.microsoft.com/office/drawing/2014/main" id="{BD8D13AC-8B3E-4BB5-A4B9-91C32006FAAE}"/>
              </a:ext>
            </a:extLst>
          </p:cNvPr>
          <p:cNvSpPr/>
          <p:nvPr/>
        </p:nvSpPr>
        <p:spPr>
          <a:xfrm>
            <a:off x="163774" y="245660"/>
            <a:ext cx="6537278" cy="553998"/>
          </a:xfrm>
          <a:prstGeom prst="rect">
            <a:avLst/>
          </a:prstGeom>
        </p:spPr>
        <p:txBody>
          <a:bodyPr wrap="square">
            <a:spAutoFit/>
          </a:bodyPr>
          <a:lstStyle/>
          <a:p>
            <a:r>
              <a:rPr lang="en-US" sz="3000" dirty="0"/>
              <a:t>Cannabinoid Hyperemesis Syndrome</a:t>
            </a:r>
          </a:p>
        </p:txBody>
      </p:sp>
      <p:sp>
        <p:nvSpPr>
          <p:cNvPr id="6" name="Rectangle 5">
            <a:extLst>
              <a:ext uri="{FF2B5EF4-FFF2-40B4-BE49-F238E27FC236}">
                <a16:creationId xmlns:a16="http://schemas.microsoft.com/office/drawing/2014/main" id="{CE16BA22-1955-4488-A7DE-5C993A4AB089}"/>
              </a:ext>
            </a:extLst>
          </p:cNvPr>
          <p:cNvSpPr/>
          <p:nvPr/>
        </p:nvSpPr>
        <p:spPr>
          <a:xfrm>
            <a:off x="812042" y="1371600"/>
            <a:ext cx="4046561" cy="2308324"/>
          </a:xfrm>
          <a:prstGeom prst="rect">
            <a:avLst/>
          </a:prstGeom>
        </p:spPr>
        <p:txBody>
          <a:bodyPr wrap="square">
            <a:spAutoFit/>
          </a:bodyPr>
          <a:lstStyle/>
          <a:p>
            <a:r>
              <a:rPr lang="en-US" sz="1600" dirty="0"/>
              <a:t>CHS is a condition that can occur due to prolonged, high-dose cannabis use.</a:t>
            </a:r>
          </a:p>
          <a:p>
            <a:r>
              <a:rPr lang="en-US" sz="1600" dirty="0"/>
              <a:t>It manifests as recurrent nausea, vomiting, diarrhea, and cramping abdominal pain.</a:t>
            </a:r>
          </a:p>
          <a:p>
            <a:r>
              <a:rPr lang="en-US" sz="1600" dirty="0"/>
              <a:t>This can result in:</a:t>
            </a:r>
          </a:p>
          <a:p>
            <a:pPr marL="914400" lvl="1"/>
            <a:r>
              <a:rPr lang="en-US" sz="1600" dirty="0"/>
              <a:t>Decreased appetite </a:t>
            </a:r>
          </a:p>
          <a:p>
            <a:pPr marL="914400" lvl="1"/>
            <a:r>
              <a:rPr lang="en-US" sz="1600" dirty="0"/>
              <a:t>Decreased food consumption</a:t>
            </a:r>
          </a:p>
          <a:p>
            <a:pPr marL="914400" lvl="1"/>
            <a:r>
              <a:rPr lang="en-US" sz="1600" dirty="0"/>
              <a:t>Dehydration </a:t>
            </a:r>
          </a:p>
          <a:p>
            <a:pPr marL="914400" lvl="1"/>
            <a:r>
              <a:rPr lang="en-US" sz="1600" dirty="0"/>
              <a:t>Malnourishment</a:t>
            </a:r>
          </a:p>
        </p:txBody>
      </p:sp>
      <p:pic>
        <p:nvPicPr>
          <p:cNvPr id="7" name="Picture 2" descr="Stream episode Cannabinoid Hyperemesis Syndrome by The Gastronauts ...">
            <a:extLst>
              <a:ext uri="{FF2B5EF4-FFF2-40B4-BE49-F238E27FC236}">
                <a16:creationId xmlns:a16="http://schemas.microsoft.com/office/drawing/2014/main" id="{B4930726-F58C-4315-8DB1-09587BE8E13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11792" y="1112292"/>
            <a:ext cx="3183939" cy="307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4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C081A-3344-45BF-B2BD-A487BEB9616A}"/>
              </a:ext>
            </a:extLst>
          </p:cNvPr>
          <p:cNvSpPr>
            <a:spLocks noGrp="1"/>
          </p:cNvSpPr>
          <p:nvPr>
            <p:ph type="sldNum" sz="quarter" idx="4"/>
          </p:nvPr>
        </p:nvSpPr>
        <p:spPr/>
        <p:txBody>
          <a:bodyPr/>
          <a:lstStyle/>
          <a:p>
            <a:fld id="{E601D6DB-97CE-48F9-AE37-764B251179C9}" type="slidenum">
              <a:rPr lang="en-US" altLang="en-US" smtClean="0"/>
              <a:pPr/>
              <a:t>12</a:t>
            </a:fld>
            <a:endParaRPr lang="en-US" altLang="en-US" dirty="0"/>
          </a:p>
        </p:txBody>
      </p:sp>
      <p:graphicFrame>
        <p:nvGraphicFramePr>
          <p:cNvPr id="4" name="Table 3">
            <a:extLst>
              <a:ext uri="{FF2B5EF4-FFF2-40B4-BE49-F238E27FC236}">
                <a16:creationId xmlns:a16="http://schemas.microsoft.com/office/drawing/2014/main" id="{8CE44B07-F7B4-42CF-9D80-91347503ED29}"/>
              </a:ext>
            </a:extLst>
          </p:cNvPr>
          <p:cNvGraphicFramePr>
            <a:graphicFrameLocks noGrp="1"/>
          </p:cNvGraphicFramePr>
          <p:nvPr>
            <p:extLst>
              <p:ext uri="{D42A27DB-BD31-4B8C-83A1-F6EECF244321}">
                <p14:modId xmlns:p14="http://schemas.microsoft.com/office/powerpoint/2010/main" val="1680139410"/>
              </p:ext>
            </p:extLst>
          </p:nvPr>
        </p:nvGraphicFramePr>
        <p:xfrm>
          <a:off x="464024" y="327546"/>
          <a:ext cx="8236422" cy="4046561"/>
        </p:xfrm>
        <a:graphic>
          <a:graphicData uri="http://schemas.openxmlformats.org/drawingml/2006/table">
            <a:tbl>
              <a:tblPr firstRow="1" bandRow="1">
                <a:tableStyleId>{5C22544A-7EE6-4342-B048-85BDC9FD1C3A}</a:tableStyleId>
              </a:tblPr>
              <a:tblGrid>
                <a:gridCol w="2745474">
                  <a:extLst>
                    <a:ext uri="{9D8B030D-6E8A-4147-A177-3AD203B41FA5}">
                      <a16:colId xmlns:a16="http://schemas.microsoft.com/office/drawing/2014/main" val="860553564"/>
                    </a:ext>
                  </a:extLst>
                </a:gridCol>
                <a:gridCol w="2745474">
                  <a:extLst>
                    <a:ext uri="{9D8B030D-6E8A-4147-A177-3AD203B41FA5}">
                      <a16:colId xmlns:a16="http://schemas.microsoft.com/office/drawing/2014/main" val="3437340733"/>
                    </a:ext>
                  </a:extLst>
                </a:gridCol>
                <a:gridCol w="2745474">
                  <a:extLst>
                    <a:ext uri="{9D8B030D-6E8A-4147-A177-3AD203B41FA5}">
                      <a16:colId xmlns:a16="http://schemas.microsoft.com/office/drawing/2014/main" val="3052425600"/>
                    </a:ext>
                  </a:extLst>
                </a:gridCol>
              </a:tblGrid>
              <a:tr h="850517">
                <a:tc gridSpan="3">
                  <a:txBody>
                    <a:bodyPr/>
                    <a:lstStyle/>
                    <a:p>
                      <a:pPr algn="ctr"/>
                      <a:r>
                        <a:rPr lang="en-US" sz="2400" dirty="0"/>
                        <a:t>Cannabinoid Hyperemesis Syndrome Explained</a:t>
                      </a:r>
                    </a:p>
                  </a:txBody>
                  <a:tcPr anchor="ctr">
                    <a:solidFill>
                      <a:schemeClr val="tx1">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23025292"/>
                  </a:ext>
                </a:extLst>
              </a:tr>
              <a:tr h="516376">
                <a:tc>
                  <a:txBody>
                    <a:bodyPr/>
                    <a:lstStyle/>
                    <a:p>
                      <a:pPr algn="ctr"/>
                      <a:endParaRPr lang="en-US" b="1" dirty="0"/>
                    </a:p>
                  </a:txBody>
                  <a:tcPr anchor="ctr">
                    <a:solidFill>
                      <a:schemeClr val="accent1">
                        <a:lumMod val="40000"/>
                        <a:lumOff val="60000"/>
                      </a:schemeClr>
                    </a:solidFill>
                  </a:tcPr>
                </a:tc>
                <a:tc>
                  <a:txBody>
                    <a:bodyPr/>
                    <a:lstStyle/>
                    <a:p>
                      <a:pPr algn="ctr"/>
                      <a:endParaRPr lang="en-US" b="1" dirty="0"/>
                    </a:p>
                  </a:txBody>
                  <a:tcPr anchor="ctr">
                    <a:solidFill>
                      <a:schemeClr val="accent1">
                        <a:lumMod val="40000"/>
                        <a:lumOff val="60000"/>
                      </a:schemeClr>
                    </a:solidFill>
                  </a:tcPr>
                </a:tc>
                <a:tc>
                  <a:txBody>
                    <a:bodyPr/>
                    <a:lstStyle/>
                    <a:p>
                      <a:pPr algn="ctr"/>
                      <a:endParaRPr lang="en-US" b="1" dirty="0"/>
                    </a:p>
                  </a:txBody>
                  <a:tcPr anchor="ctr">
                    <a:solidFill>
                      <a:schemeClr val="accent1">
                        <a:lumMod val="40000"/>
                        <a:lumOff val="60000"/>
                      </a:schemeClr>
                    </a:solidFill>
                  </a:tcPr>
                </a:tc>
                <a:extLst>
                  <a:ext uri="{0D108BD9-81ED-4DB2-BD59-A6C34878D82A}">
                    <a16:rowId xmlns:a16="http://schemas.microsoft.com/office/drawing/2014/main" val="1925609683"/>
                  </a:ext>
                </a:extLst>
              </a:tr>
              <a:tr h="2679668">
                <a:tc>
                  <a:txBody>
                    <a:bodyPr/>
                    <a:lstStyle/>
                    <a:p>
                      <a:pPr marL="285750" indent="-285750">
                        <a:buFont typeface="Arial" panose="020B0604020202020204" pitchFamily="34" charset="0"/>
                        <a:buChar char="•"/>
                      </a:pPr>
                      <a:endParaRPr lang="en-US" sz="1600" dirty="0"/>
                    </a:p>
                  </a:txBody>
                  <a:tcPr>
                    <a:solidFill>
                      <a:schemeClr val="accent1">
                        <a:lumMod val="40000"/>
                        <a:lumOff val="60000"/>
                      </a:schemeClr>
                    </a:solidFill>
                  </a:tcPr>
                </a:tc>
                <a:tc>
                  <a:txBody>
                    <a:bodyPr/>
                    <a:lstStyle/>
                    <a:p>
                      <a:pPr marL="285750" lvl="0" indent="-285750">
                        <a:buFont typeface="Arial" panose="020B0604020202020204" pitchFamily="34" charset="0"/>
                        <a:buChar char="•"/>
                      </a:pPr>
                      <a:endParaRPr lang="en-US" dirty="0"/>
                    </a:p>
                  </a:txBody>
                  <a:tcPr>
                    <a:solidFill>
                      <a:schemeClr val="accent1">
                        <a:lumMod val="40000"/>
                        <a:lumOff val="60000"/>
                      </a:schemeClr>
                    </a:solidFill>
                  </a:tcPr>
                </a:tc>
                <a:tc>
                  <a:txBody>
                    <a:bodyPr/>
                    <a:lstStyle/>
                    <a:p>
                      <a:pPr marL="285750" indent="-285750">
                        <a:buFont typeface="Arial" panose="020B0604020202020204" pitchFamily="34" charset="0"/>
                        <a:buChar char="•"/>
                      </a:pPr>
                      <a:endParaRPr lang="en-US" dirty="0"/>
                    </a:p>
                  </a:txBody>
                  <a:tcPr>
                    <a:solidFill>
                      <a:schemeClr val="accent1">
                        <a:lumMod val="40000"/>
                        <a:lumOff val="60000"/>
                      </a:schemeClr>
                    </a:solidFill>
                  </a:tcPr>
                </a:tc>
                <a:extLst>
                  <a:ext uri="{0D108BD9-81ED-4DB2-BD59-A6C34878D82A}">
                    <a16:rowId xmlns:a16="http://schemas.microsoft.com/office/drawing/2014/main" val="99070070"/>
                  </a:ext>
                </a:extLst>
              </a:tr>
            </a:tbl>
          </a:graphicData>
        </a:graphic>
      </p:graphicFrame>
      <p:sp>
        <p:nvSpPr>
          <p:cNvPr id="5" name="TextBox 4">
            <a:extLst>
              <a:ext uri="{FF2B5EF4-FFF2-40B4-BE49-F238E27FC236}">
                <a16:creationId xmlns:a16="http://schemas.microsoft.com/office/drawing/2014/main" id="{B35F0DA6-7396-4AEA-B65B-163BEBB6F58C}"/>
              </a:ext>
            </a:extLst>
          </p:cNvPr>
          <p:cNvSpPr txBox="1"/>
          <p:nvPr/>
        </p:nvSpPr>
        <p:spPr>
          <a:xfrm>
            <a:off x="3241343" y="1243027"/>
            <a:ext cx="2674960" cy="307777"/>
          </a:xfrm>
          <a:prstGeom prst="rect">
            <a:avLst/>
          </a:prstGeom>
          <a:noFill/>
        </p:spPr>
        <p:txBody>
          <a:bodyPr wrap="square" rtlCol="0">
            <a:spAutoFit/>
          </a:bodyPr>
          <a:lstStyle/>
          <a:p>
            <a:pPr algn="ctr"/>
            <a:r>
              <a:rPr lang="en-US" sz="1400" b="1" dirty="0"/>
              <a:t>Phases</a:t>
            </a:r>
          </a:p>
        </p:txBody>
      </p:sp>
      <p:sp>
        <p:nvSpPr>
          <p:cNvPr id="6" name="TextBox 5">
            <a:extLst>
              <a:ext uri="{FF2B5EF4-FFF2-40B4-BE49-F238E27FC236}">
                <a16:creationId xmlns:a16="http://schemas.microsoft.com/office/drawing/2014/main" id="{55C2055E-AE8B-4D60-A4C4-B338D17A8BC9}"/>
              </a:ext>
            </a:extLst>
          </p:cNvPr>
          <p:cNvSpPr txBox="1"/>
          <p:nvPr/>
        </p:nvSpPr>
        <p:spPr>
          <a:xfrm>
            <a:off x="723331" y="1105469"/>
            <a:ext cx="2115403" cy="800219"/>
          </a:xfrm>
          <a:prstGeom prst="rect">
            <a:avLst/>
          </a:prstGeom>
          <a:noFill/>
        </p:spPr>
        <p:txBody>
          <a:bodyPr wrap="square" rtlCol="0">
            <a:spAutoFit/>
          </a:bodyPr>
          <a:lstStyle/>
          <a:p>
            <a:pPr algn="ctr"/>
            <a:endParaRPr lang="en-US" sz="1400" b="1" dirty="0"/>
          </a:p>
          <a:p>
            <a:pPr algn="ctr"/>
            <a:r>
              <a:rPr lang="en-US" sz="1400" b="1" dirty="0"/>
              <a:t>Etiology</a:t>
            </a:r>
          </a:p>
          <a:p>
            <a:endParaRPr lang="en-US" dirty="0"/>
          </a:p>
        </p:txBody>
      </p:sp>
      <p:sp>
        <p:nvSpPr>
          <p:cNvPr id="8" name="TextBox 7">
            <a:extLst>
              <a:ext uri="{FF2B5EF4-FFF2-40B4-BE49-F238E27FC236}">
                <a16:creationId xmlns:a16="http://schemas.microsoft.com/office/drawing/2014/main" id="{E899D3B3-D3D2-430A-AE72-69F819DB1D92}"/>
              </a:ext>
            </a:extLst>
          </p:cNvPr>
          <p:cNvSpPr txBox="1"/>
          <p:nvPr/>
        </p:nvSpPr>
        <p:spPr>
          <a:xfrm>
            <a:off x="6073255" y="1243027"/>
            <a:ext cx="2477068" cy="307777"/>
          </a:xfrm>
          <a:prstGeom prst="rect">
            <a:avLst/>
          </a:prstGeom>
          <a:noFill/>
        </p:spPr>
        <p:txBody>
          <a:bodyPr wrap="square" rtlCol="0">
            <a:spAutoFit/>
          </a:bodyPr>
          <a:lstStyle/>
          <a:p>
            <a:pPr algn="ctr"/>
            <a:r>
              <a:rPr lang="en-US" sz="1400" b="1" dirty="0"/>
              <a:t>Treatment</a:t>
            </a:r>
          </a:p>
        </p:txBody>
      </p:sp>
      <p:sp>
        <p:nvSpPr>
          <p:cNvPr id="9" name="TextBox 8">
            <a:extLst>
              <a:ext uri="{FF2B5EF4-FFF2-40B4-BE49-F238E27FC236}">
                <a16:creationId xmlns:a16="http://schemas.microsoft.com/office/drawing/2014/main" id="{63BCF783-03A6-4BC3-AF48-993DCBC7D2A0}"/>
              </a:ext>
            </a:extLst>
          </p:cNvPr>
          <p:cNvSpPr txBox="1"/>
          <p:nvPr/>
        </p:nvSpPr>
        <p:spPr>
          <a:xfrm>
            <a:off x="801806" y="1780935"/>
            <a:ext cx="2115403" cy="2308324"/>
          </a:xfrm>
          <a:prstGeom prst="rect">
            <a:avLst/>
          </a:prstGeom>
          <a:noFill/>
        </p:spPr>
        <p:txBody>
          <a:bodyPr wrap="square" rtlCol="0">
            <a:spAutoFit/>
          </a:bodyPr>
          <a:lstStyle/>
          <a:p>
            <a:pPr marL="285750" indent="-285750">
              <a:buFont typeface="Arial" panose="020B0604020202020204" pitchFamily="34" charset="0"/>
              <a:buChar char="•"/>
            </a:pPr>
            <a:r>
              <a:rPr lang="en-US" sz="1200" dirty="0"/>
              <a:t>Not fully understood</a:t>
            </a:r>
          </a:p>
          <a:p>
            <a:pPr marL="285750" indent="-285750">
              <a:buFont typeface="Arial" panose="020B0604020202020204" pitchFamily="34" charset="0"/>
              <a:buChar char="•"/>
            </a:pPr>
            <a:r>
              <a:rPr lang="en-US" sz="1200" dirty="0" err="1"/>
              <a:t>Tetrahydrocanabinol</a:t>
            </a:r>
            <a:r>
              <a:rPr lang="en-US" sz="1200" dirty="0"/>
              <a:t> (THC) is a necessary component, but cannabidiol (CBD) and </a:t>
            </a:r>
            <a:r>
              <a:rPr lang="en-US" sz="1200" dirty="0" err="1"/>
              <a:t>cannabigerol</a:t>
            </a:r>
            <a:r>
              <a:rPr lang="en-US" sz="1200" dirty="0"/>
              <a:t> (CBG) may contribute</a:t>
            </a:r>
          </a:p>
          <a:p>
            <a:pPr marL="285750" indent="-285750">
              <a:buFont typeface="Arial" panose="020B0604020202020204" pitchFamily="34" charset="0"/>
              <a:buChar char="•"/>
            </a:pPr>
            <a:r>
              <a:rPr lang="en-US" sz="1200" dirty="0"/>
              <a:t>Most cannabis users don’t develop, so an unknown genetic or environmental trigger may have role</a:t>
            </a:r>
          </a:p>
        </p:txBody>
      </p:sp>
      <p:sp>
        <p:nvSpPr>
          <p:cNvPr id="10" name="TextBox 9">
            <a:extLst>
              <a:ext uri="{FF2B5EF4-FFF2-40B4-BE49-F238E27FC236}">
                <a16:creationId xmlns:a16="http://schemas.microsoft.com/office/drawing/2014/main" id="{7045A8C4-F401-4F9C-8398-51E213A5F1AB}"/>
              </a:ext>
            </a:extLst>
          </p:cNvPr>
          <p:cNvSpPr txBox="1"/>
          <p:nvPr/>
        </p:nvSpPr>
        <p:spPr>
          <a:xfrm>
            <a:off x="3316406" y="1780935"/>
            <a:ext cx="2524836" cy="2569934"/>
          </a:xfrm>
          <a:prstGeom prst="rect">
            <a:avLst/>
          </a:prstGeom>
          <a:noFill/>
        </p:spPr>
        <p:txBody>
          <a:bodyPr wrap="square" rtlCol="0">
            <a:spAutoFit/>
          </a:bodyPr>
          <a:lstStyle/>
          <a:p>
            <a:pPr marL="285750" indent="-285750">
              <a:buFont typeface="Arial" panose="020B0604020202020204" pitchFamily="34" charset="0"/>
              <a:buChar char="•"/>
            </a:pPr>
            <a:r>
              <a:rPr lang="en-US" sz="1100" dirty="0"/>
              <a:t>Prodromal</a:t>
            </a:r>
          </a:p>
          <a:p>
            <a:pPr marL="742950" lvl="1" indent="-285750">
              <a:buFont typeface="Courier New" panose="02070309020205020404" pitchFamily="49" charset="0"/>
              <a:buChar char="o"/>
            </a:pPr>
            <a:r>
              <a:rPr lang="en-US" sz="1100" dirty="0"/>
              <a:t>Days, weeks, or months of mild symptoms</a:t>
            </a:r>
          </a:p>
          <a:p>
            <a:pPr marL="285750" lvl="0" indent="-285750">
              <a:buFont typeface="Arial" panose="020B0604020202020204" pitchFamily="34" charset="0"/>
              <a:buChar char="•"/>
            </a:pPr>
            <a:r>
              <a:rPr lang="en-US" sz="1100" dirty="0" err="1"/>
              <a:t>Hyperemetic</a:t>
            </a:r>
            <a:endParaRPr lang="en-US" sz="1100" dirty="0"/>
          </a:p>
          <a:p>
            <a:pPr marL="742950" lvl="1" indent="-285750">
              <a:buFont typeface="Courier New" panose="02070309020205020404" pitchFamily="49" charset="0"/>
              <a:buChar char="o"/>
            </a:pPr>
            <a:r>
              <a:rPr lang="en-US" sz="1100" dirty="0"/>
              <a:t>24 to 48 hours of intense vomiting, epigastric or diffuse abdominal pain, sweating, and flushing</a:t>
            </a:r>
          </a:p>
          <a:p>
            <a:pPr marL="285750" lvl="0" indent="-285750">
              <a:buFont typeface="Arial" panose="020B0604020202020204" pitchFamily="34" charset="0"/>
              <a:buChar char="•"/>
            </a:pPr>
            <a:r>
              <a:rPr lang="en-US" sz="1100" dirty="0"/>
              <a:t>Recovery</a:t>
            </a:r>
          </a:p>
          <a:p>
            <a:pPr marL="742950" lvl="1" indent="-285750">
              <a:buFont typeface="Courier New" panose="02070309020205020404" pitchFamily="49" charset="0"/>
              <a:buChar char="o"/>
            </a:pPr>
            <a:r>
              <a:rPr lang="en-US" sz="1100" dirty="0"/>
              <a:t>Begins when vomiting ends and only after patients cease using cannabis</a:t>
            </a:r>
          </a:p>
          <a:p>
            <a:endParaRPr lang="en-US" dirty="0"/>
          </a:p>
        </p:txBody>
      </p:sp>
      <p:sp>
        <p:nvSpPr>
          <p:cNvPr id="11" name="TextBox 10">
            <a:extLst>
              <a:ext uri="{FF2B5EF4-FFF2-40B4-BE49-F238E27FC236}">
                <a16:creationId xmlns:a16="http://schemas.microsoft.com/office/drawing/2014/main" id="{68F9F498-F796-4DAE-8FEF-1C46D83AF80E}"/>
              </a:ext>
            </a:extLst>
          </p:cNvPr>
          <p:cNvSpPr txBox="1"/>
          <p:nvPr/>
        </p:nvSpPr>
        <p:spPr>
          <a:xfrm>
            <a:off x="6127845" y="1905688"/>
            <a:ext cx="2292824"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t>Symptom management</a:t>
            </a:r>
          </a:p>
          <a:p>
            <a:pPr marL="285750" indent="-285750">
              <a:buFont typeface="Arial" panose="020B0604020202020204" pitchFamily="34" charset="0"/>
              <a:buChar char="•"/>
            </a:pPr>
            <a:r>
              <a:rPr lang="en-US" sz="1200" dirty="0"/>
              <a:t>Cannabis cessation</a:t>
            </a:r>
          </a:p>
          <a:p>
            <a:pPr marL="285750" indent="-285750">
              <a:buFont typeface="Arial" panose="020B0604020202020204" pitchFamily="34" charset="0"/>
              <a:buChar char="•"/>
            </a:pPr>
            <a:r>
              <a:rPr lang="en-US" sz="1200" dirty="0"/>
              <a:t>Application of capsaicin-based creams to abdomen</a:t>
            </a:r>
          </a:p>
          <a:p>
            <a:pPr marL="285750" indent="-285750">
              <a:buFont typeface="Arial" panose="020B0604020202020204" pitchFamily="34" charset="0"/>
              <a:buChar char="•"/>
            </a:pPr>
            <a:r>
              <a:rPr lang="en-US" sz="1200" dirty="0"/>
              <a:t>Traditional antiemetic medications usually aren’t effective</a:t>
            </a:r>
          </a:p>
        </p:txBody>
      </p:sp>
      <p:pic>
        <p:nvPicPr>
          <p:cNvPr id="12" name="Picture 11">
            <a:extLst>
              <a:ext uri="{FF2B5EF4-FFF2-40B4-BE49-F238E27FC236}">
                <a16:creationId xmlns:a16="http://schemas.microsoft.com/office/drawing/2014/main" id="{1F8F3059-FF9F-4D7B-ABD6-C48DFC094CB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270295" y="3290683"/>
            <a:ext cx="2082988" cy="1037329"/>
          </a:xfrm>
          <a:prstGeom prst="rect">
            <a:avLst/>
          </a:prstGeom>
        </p:spPr>
      </p:pic>
    </p:spTree>
    <p:extLst>
      <p:ext uri="{BB962C8B-B14F-4D97-AF65-F5344CB8AC3E}">
        <p14:creationId xmlns:p14="http://schemas.microsoft.com/office/powerpoint/2010/main" val="1104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664423"/>
            <a:ext cx="9144000" cy="634621"/>
          </a:xfrm>
        </p:spPr>
        <p:txBody>
          <a:bodyPr/>
          <a:lstStyle/>
          <a:p>
            <a:pPr lvl="1"/>
            <a:r>
              <a:rPr lang="en-US" sz="3000" dirty="0"/>
              <a:t>Group Discussion</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13</a:t>
            </a:fld>
            <a:endParaRPr lang="en-US" altLang="en-US" dirty="0"/>
          </a:p>
        </p:txBody>
      </p:sp>
      <p:pic>
        <p:nvPicPr>
          <p:cNvPr id="5" name="Content Placeholder 3">
            <a:extLst>
              <a:ext uri="{FF2B5EF4-FFF2-40B4-BE49-F238E27FC236}">
                <a16:creationId xmlns:a16="http://schemas.microsoft.com/office/drawing/2014/main" id="{F7A6EF7A-0323-4E6C-BD36-A5B6D3B468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54238" y="308552"/>
            <a:ext cx="4319517" cy="3035336"/>
          </a:xfrm>
          <a:prstGeom prst="rect">
            <a:avLst/>
          </a:prstGeom>
        </p:spPr>
      </p:pic>
    </p:spTree>
    <p:extLst>
      <p:ext uri="{BB962C8B-B14F-4D97-AF65-F5344CB8AC3E}">
        <p14:creationId xmlns:p14="http://schemas.microsoft.com/office/powerpoint/2010/main" val="138438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 </a:t>
            </a:r>
          </a:p>
        </p:txBody>
      </p:sp>
      <p:sp>
        <p:nvSpPr>
          <p:cNvPr id="3" name="Content Placeholder 2"/>
          <p:cNvSpPr>
            <a:spLocks noGrp="1"/>
          </p:cNvSpPr>
          <p:nvPr>
            <p:ph sz="quarter" idx="11"/>
          </p:nvPr>
        </p:nvSpPr>
        <p:spPr>
          <a:xfrm>
            <a:off x="479775" y="1876567"/>
            <a:ext cx="3716912" cy="1726441"/>
          </a:xfrm>
        </p:spPr>
        <p:txBody>
          <a:bodyPr/>
          <a:lstStyle/>
          <a:p>
            <a:r>
              <a:rPr lang="en-US" sz="3500" dirty="0"/>
              <a:t>How Substance Misuse Disrupts Nutrition</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2</a:t>
            </a:fld>
            <a:endParaRPr lang="en-US" altLang="en-US" dirty="0"/>
          </a:p>
        </p:txBody>
      </p:sp>
      <p:pic>
        <p:nvPicPr>
          <p:cNvPr id="7" name="Picture Placeholder 4">
            <a:extLst>
              <a:ext uri="{FF2B5EF4-FFF2-40B4-BE49-F238E27FC236}">
                <a16:creationId xmlns:a16="http://schemas.microsoft.com/office/drawing/2014/main" id="{F56699C4-14BF-4E8F-9834-743F8FEB26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885898" y="1148746"/>
            <a:ext cx="3403013" cy="3321654"/>
          </a:xfrm>
          <a:prstGeom prst="rect">
            <a:avLst/>
          </a:prstGeom>
        </p:spPr>
      </p:pic>
    </p:spTree>
    <p:extLst>
      <p:ext uri="{BB962C8B-B14F-4D97-AF65-F5344CB8AC3E}">
        <p14:creationId xmlns:p14="http://schemas.microsoft.com/office/powerpoint/2010/main" val="93555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5825" y="252022"/>
            <a:ext cx="8823460" cy="565150"/>
          </a:xfrm>
        </p:spPr>
        <p:txBody>
          <a:bodyPr/>
          <a:lstStyle/>
          <a:p>
            <a:pPr algn="ctr"/>
            <a:r>
              <a:rPr lang="en-US" sz="3000" dirty="0"/>
              <a:t>How Substance Misuse Affects Diet &amp; Nutrition</a:t>
            </a:r>
          </a:p>
        </p:txBody>
      </p:sp>
      <p:sp>
        <p:nvSpPr>
          <p:cNvPr id="5" name="Slide Number Placeholder 4"/>
          <p:cNvSpPr>
            <a:spLocks noGrp="1"/>
          </p:cNvSpPr>
          <p:nvPr>
            <p:ph type="sldNum" sz="quarter" idx="4"/>
          </p:nvPr>
        </p:nvSpPr>
        <p:spPr/>
        <p:txBody>
          <a:bodyPr/>
          <a:lstStyle/>
          <a:p>
            <a:fld id="{E601D6DB-97CE-48F9-AE37-764B251179C9}" type="slidenum">
              <a:rPr lang="en-US" altLang="en-US" smtClean="0"/>
              <a:pPr/>
              <a:t>3</a:t>
            </a:fld>
            <a:endParaRPr lang="en-US" altLang="en-US" dirty="0"/>
          </a:p>
        </p:txBody>
      </p:sp>
      <p:sp>
        <p:nvSpPr>
          <p:cNvPr id="6" name="TextBox 5">
            <a:extLst>
              <a:ext uri="{FF2B5EF4-FFF2-40B4-BE49-F238E27FC236}">
                <a16:creationId xmlns:a16="http://schemas.microsoft.com/office/drawing/2014/main" id="{D44AE361-0D73-4228-82C9-8A9F7B294EEE}"/>
              </a:ext>
            </a:extLst>
          </p:cNvPr>
          <p:cNvSpPr txBox="1"/>
          <p:nvPr/>
        </p:nvSpPr>
        <p:spPr>
          <a:xfrm>
            <a:off x="395785" y="1057701"/>
            <a:ext cx="8175009" cy="3200876"/>
          </a:xfrm>
          <a:prstGeom prst="rect">
            <a:avLst/>
          </a:prstGeom>
          <a:noFill/>
        </p:spPr>
        <p:txBody>
          <a:bodyPr wrap="square" rtlCol="0">
            <a:spAutoFit/>
          </a:bodyPr>
          <a:lstStyle/>
          <a:p>
            <a:r>
              <a:rPr lang="en-US" sz="2000" dirty="0"/>
              <a:t>Below are some of the ways that drugs and alcohol can interfere with nutrition and diet:</a:t>
            </a:r>
          </a:p>
          <a:p>
            <a:endParaRPr lang="en-US" dirty="0"/>
          </a:p>
          <a:p>
            <a:pPr marL="974725" indent="-285750">
              <a:buFont typeface="Arial" panose="020B0604020202020204" pitchFamily="34" charset="0"/>
              <a:buChar char="•"/>
            </a:pPr>
            <a:r>
              <a:rPr lang="en-US" dirty="0"/>
              <a:t>Failing to eat</a:t>
            </a:r>
          </a:p>
          <a:p>
            <a:pPr marL="974725" indent="-285750">
              <a:buFont typeface="Arial" panose="020B0604020202020204" pitchFamily="34" charset="0"/>
              <a:buChar char="•"/>
            </a:pPr>
            <a:r>
              <a:rPr lang="en-US" dirty="0"/>
              <a:t>Eating poorly</a:t>
            </a:r>
          </a:p>
          <a:p>
            <a:pPr marL="974725" indent="-285750">
              <a:buFont typeface="Arial" panose="020B0604020202020204" pitchFamily="34" charset="0"/>
              <a:buChar char="•"/>
            </a:pPr>
            <a:r>
              <a:rPr lang="en-US" dirty="0"/>
              <a:t>Malnourishment</a:t>
            </a:r>
          </a:p>
          <a:p>
            <a:pPr marL="974725" indent="-285750">
              <a:buFont typeface="Arial" panose="020B0604020202020204" pitchFamily="34" charset="0"/>
              <a:buChar char="•"/>
            </a:pPr>
            <a:r>
              <a:rPr lang="en-US" dirty="0"/>
              <a:t>Overeating </a:t>
            </a:r>
          </a:p>
          <a:p>
            <a:pPr marL="974725" indent="-285750">
              <a:buFont typeface="Arial" panose="020B0604020202020204" pitchFamily="34" charset="0"/>
              <a:buChar char="•"/>
            </a:pPr>
            <a:r>
              <a:rPr lang="en-US" dirty="0"/>
              <a:t>Organ damage</a:t>
            </a:r>
          </a:p>
          <a:p>
            <a:pPr marL="974725" indent="-285750">
              <a:buFont typeface="Arial" panose="020B0604020202020204" pitchFamily="34" charset="0"/>
              <a:buChar char="•"/>
            </a:pPr>
            <a:r>
              <a:rPr lang="en-US" dirty="0"/>
              <a:t>Immune system damage</a:t>
            </a:r>
          </a:p>
          <a:p>
            <a:pPr marL="974725" indent="-285750">
              <a:buFont typeface="Arial" panose="020B0604020202020204" pitchFamily="34" charset="0"/>
              <a:buChar char="•"/>
            </a:pPr>
            <a:r>
              <a:rPr lang="en-US" dirty="0"/>
              <a:t>Gastrointestinal disorders</a:t>
            </a:r>
          </a:p>
          <a:p>
            <a:pPr marL="974725" indent="-285750">
              <a:buFont typeface="Arial" panose="020B0604020202020204" pitchFamily="34" charset="0"/>
              <a:buChar char="•"/>
            </a:pPr>
            <a:r>
              <a:rPr lang="en-US" dirty="0"/>
              <a:t>Hypoglycemia</a:t>
            </a:r>
          </a:p>
        </p:txBody>
      </p:sp>
      <p:pic>
        <p:nvPicPr>
          <p:cNvPr id="7" name="Picture Placeholder 1">
            <a:extLst>
              <a:ext uri="{FF2B5EF4-FFF2-40B4-BE49-F238E27FC236}">
                <a16:creationId xmlns:a16="http://schemas.microsoft.com/office/drawing/2014/main" id="{942C0D87-9B8C-450B-8E79-C2AF39B5A55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074154" y="1494429"/>
            <a:ext cx="2775832" cy="2813607"/>
          </a:xfrm>
          <a:prstGeom prst="rect">
            <a:avLst/>
          </a:prstGeom>
        </p:spPr>
      </p:pic>
    </p:spTree>
    <p:extLst>
      <p:ext uri="{BB962C8B-B14F-4D97-AF65-F5344CB8AC3E}">
        <p14:creationId xmlns:p14="http://schemas.microsoft.com/office/powerpoint/2010/main" val="157833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000" dirty="0"/>
              <a:t>Alcohol </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4</a:t>
            </a:fld>
            <a:endParaRPr lang="en-US" altLang="en-US" dirty="0"/>
          </a:p>
        </p:txBody>
      </p:sp>
      <p:pic>
        <p:nvPicPr>
          <p:cNvPr id="5" name="Chart Placeholder 4">
            <a:extLst>
              <a:ext uri="{FF2B5EF4-FFF2-40B4-BE49-F238E27FC236}">
                <a16:creationId xmlns:a16="http://schemas.microsoft.com/office/drawing/2014/main" id="{69E19B35-1D52-4915-9DAF-1661E7D5A4ED}"/>
              </a:ext>
            </a:extLst>
          </p:cNvPr>
          <p:cNvPicPr>
            <a:picLocks noGrp="1" noChangeAspect="1"/>
          </p:cNvPicPr>
          <p:nvPr>
            <p:ph type="chart" sz="quarter" idx="11"/>
          </p:nvPr>
        </p:nvPicPr>
        <p:blipFill>
          <a:blip r:embed="rId3" cstate="email">
            <a:extLst>
              <a:ext uri="{28A0092B-C50C-407E-A947-70E740481C1C}">
                <a14:useLocalDpi xmlns:a14="http://schemas.microsoft.com/office/drawing/2010/main" val="0"/>
              </a:ext>
            </a:extLst>
          </a:blip>
          <a:stretch>
            <a:fillRect/>
          </a:stretch>
        </p:blipFill>
        <p:spPr>
          <a:xfrm>
            <a:off x="661917" y="1377918"/>
            <a:ext cx="2136316" cy="2752344"/>
          </a:xfrm>
          <a:prstGeom prst="rect">
            <a:avLst/>
          </a:prstGeom>
        </p:spPr>
      </p:pic>
      <p:sp>
        <p:nvSpPr>
          <p:cNvPr id="6" name="TextBox 5">
            <a:extLst>
              <a:ext uri="{FF2B5EF4-FFF2-40B4-BE49-F238E27FC236}">
                <a16:creationId xmlns:a16="http://schemas.microsoft.com/office/drawing/2014/main" id="{FCBA71FD-9BE5-4017-ACD5-7721679D923E}"/>
              </a:ext>
            </a:extLst>
          </p:cNvPr>
          <p:cNvSpPr txBox="1"/>
          <p:nvPr/>
        </p:nvSpPr>
        <p:spPr>
          <a:xfrm>
            <a:off x="3207224" y="1869743"/>
            <a:ext cx="5274859" cy="1754326"/>
          </a:xfrm>
          <a:prstGeom prst="rect">
            <a:avLst/>
          </a:prstGeom>
          <a:noFill/>
        </p:spPr>
        <p:txBody>
          <a:bodyPr wrap="square" rtlCol="0">
            <a:spAutoFit/>
          </a:bodyPr>
          <a:lstStyle/>
          <a:p>
            <a:r>
              <a:rPr lang="en-US" dirty="0"/>
              <a:t>Heavy alcohol use interferes with the breakdown and absorption of nutrients due to damage of the stomach lining and digestive enzyme deficiencies.  Further, chronic alcohol use can significantly harm the pancreas and the liver.</a:t>
            </a:r>
          </a:p>
          <a:p>
            <a:endParaRPr lang="en-US" dirty="0"/>
          </a:p>
        </p:txBody>
      </p:sp>
    </p:spTree>
    <p:extLst>
      <p:ext uri="{BB962C8B-B14F-4D97-AF65-F5344CB8AC3E}">
        <p14:creationId xmlns:p14="http://schemas.microsoft.com/office/powerpoint/2010/main" val="41242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000" dirty="0"/>
              <a:t>Alcohol (continued)</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5</a:t>
            </a:fld>
            <a:endParaRPr lang="en-US" altLang="en-US" dirty="0"/>
          </a:p>
        </p:txBody>
      </p:sp>
      <p:sp>
        <p:nvSpPr>
          <p:cNvPr id="4" name="TextBox 3">
            <a:extLst>
              <a:ext uri="{FF2B5EF4-FFF2-40B4-BE49-F238E27FC236}">
                <a16:creationId xmlns:a16="http://schemas.microsoft.com/office/drawing/2014/main" id="{55DE461D-F46D-46D5-B887-2C68781E069B}"/>
              </a:ext>
            </a:extLst>
          </p:cNvPr>
          <p:cNvSpPr txBox="1"/>
          <p:nvPr/>
        </p:nvSpPr>
        <p:spPr>
          <a:xfrm>
            <a:off x="479775" y="1310185"/>
            <a:ext cx="3960107" cy="3570208"/>
          </a:xfrm>
          <a:prstGeom prst="rect">
            <a:avLst/>
          </a:prstGeom>
          <a:noFill/>
        </p:spPr>
        <p:txBody>
          <a:bodyPr wrap="square" rtlCol="0">
            <a:spAutoFit/>
          </a:bodyPr>
          <a:lstStyle/>
          <a:p>
            <a:r>
              <a:rPr lang="en-US" sz="1600" dirty="0"/>
              <a:t>Vitamin deficiencies can cause anemia (deficiency of healthy red blood cells) and neurological issues:</a:t>
            </a:r>
          </a:p>
          <a:p>
            <a:pPr marL="633413" lvl="1"/>
            <a:r>
              <a:rPr lang="en-US" sz="1600" dirty="0"/>
              <a:t>Anemia can lead to frequently feeling cold, fatigue, and dizziness, as well as experiencing headaches and shortness of breath. </a:t>
            </a:r>
          </a:p>
          <a:p>
            <a:pPr marL="633413" lvl="1"/>
            <a:r>
              <a:rPr lang="en-US" sz="1600" dirty="0"/>
              <a:t>A serious complication caused by a lack of thiamine, or B1, is Wernicke-Korsakoff Syndrome, which can lead to severe learning and memory problems. </a:t>
            </a:r>
            <a:endParaRPr lang="en-US" sz="1600" b="1" dirty="0"/>
          </a:p>
          <a:p>
            <a:endParaRPr lang="en-US" dirty="0"/>
          </a:p>
        </p:txBody>
      </p:sp>
      <p:pic>
        <p:nvPicPr>
          <p:cNvPr id="5" name="Picture 4">
            <a:extLst>
              <a:ext uri="{FF2B5EF4-FFF2-40B4-BE49-F238E27FC236}">
                <a16:creationId xmlns:a16="http://schemas.microsoft.com/office/drawing/2014/main" id="{A087CC7E-067F-4488-93B0-8985F3F871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41978" y="1583344"/>
            <a:ext cx="3670527" cy="2566906"/>
          </a:xfrm>
          <a:prstGeom prst="rect">
            <a:avLst/>
          </a:prstGeom>
        </p:spPr>
      </p:pic>
    </p:spTree>
    <p:extLst>
      <p:ext uri="{BB962C8B-B14F-4D97-AF65-F5344CB8AC3E}">
        <p14:creationId xmlns:p14="http://schemas.microsoft.com/office/powerpoint/2010/main" val="160378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6</a:t>
            </a:fld>
            <a:endParaRPr lang="en-US" altLang="en-US" dirty="0"/>
          </a:p>
        </p:txBody>
      </p:sp>
      <p:sp>
        <p:nvSpPr>
          <p:cNvPr id="4" name="Title 1">
            <a:extLst>
              <a:ext uri="{FF2B5EF4-FFF2-40B4-BE49-F238E27FC236}">
                <a16:creationId xmlns:a16="http://schemas.microsoft.com/office/drawing/2014/main" id="{5F63BA96-30E6-432D-B9A4-D65D87D4A7FB}"/>
              </a:ext>
            </a:extLst>
          </p:cNvPr>
          <p:cNvSpPr txBox="1">
            <a:spLocks/>
          </p:cNvSpPr>
          <p:nvPr/>
        </p:nvSpPr>
        <p:spPr>
          <a:xfrm>
            <a:off x="457199" y="606528"/>
            <a:ext cx="7212843" cy="4431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a:t>Diseases from Alcohol</a:t>
            </a:r>
          </a:p>
        </p:txBody>
      </p:sp>
      <p:sp>
        <p:nvSpPr>
          <p:cNvPr id="5" name="TextBox 4">
            <a:extLst>
              <a:ext uri="{FF2B5EF4-FFF2-40B4-BE49-F238E27FC236}">
                <a16:creationId xmlns:a16="http://schemas.microsoft.com/office/drawing/2014/main" id="{BA68E07F-02A1-4F22-9B40-D49B035AA544}"/>
              </a:ext>
            </a:extLst>
          </p:cNvPr>
          <p:cNvSpPr txBox="1"/>
          <p:nvPr/>
        </p:nvSpPr>
        <p:spPr>
          <a:xfrm>
            <a:off x="552734" y="1357110"/>
            <a:ext cx="3548418" cy="2585323"/>
          </a:xfrm>
          <a:prstGeom prst="rect">
            <a:avLst/>
          </a:prstGeom>
          <a:noFill/>
        </p:spPr>
        <p:txBody>
          <a:bodyPr wrap="square" rtlCol="0">
            <a:spAutoFit/>
          </a:bodyPr>
          <a:lstStyle/>
          <a:p>
            <a:r>
              <a:rPr lang="en-US" sz="1600" dirty="0"/>
              <a:t>Alcohol misuse can cause:</a:t>
            </a:r>
          </a:p>
          <a:p>
            <a:pPr marL="688975" lvl="2" indent="-457200">
              <a:buFont typeface="Arial" panose="020B0604020202020204" pitchFamily="34" charset="0"/>
              <a:buChar char="•"/>
            </a:pPr>
            <a:r>
              <a:rPr lang="en-US" sz="1600" dirty="0"/>
              <a:t>Liver damage including cirrhosis</a:t>
            </a:r>
          </a:p>
          <a:p>
            <a:pPr marL="688975" lvl="2" indent="-457200">
              <a:buFont typeface="Arial" panose="020B0604020202020204" pitchFamily="34" charset="0"/>
              <a:buChar char="•"/>
            </a:pPr>
            <a:r>
              <a:rPr lang="en-US" sz="1600" dirty="0"/>
              <a:t>Heart dysfunctions</a:t>
            </a:r>
          </a:p>
          <a:p>
            <a:pPr marL="688975" lvl="2" indent="-457200">
              <a:buFont typeface="Arial" panose="020B0604020202020204" pitchFamily="34" charset="0"/>
              <a:buChar char="•"/>
            </a:pPr>
            <a:r>
              <a:rPr lang="en-US" sz="1600" dirty="0"/>
              <a:t>Cancers</a:t>
            </a:r>
          </a:p>
          <a:p>
            <a:pPr marL="688975" lvl="2" indent="-457200">
              <a:buFont typeface="Arial" panose="020B0604020202020204" pitchFamily="34" charset="0"/>
              <a:buChar char="•"/>
            </a:pPr>
            <a:r>
              <a:rPr lang="en-US" sz="1600" dirty="0"/>
              <a:t>Pancreatitis</a:t>
            </a:r>
          </a:p>
          <a:p>
            <a:pPr marL="688975" lvl="2" indent="-457200">
              <a:buFont typeface="Arial" panose="020B0604020202020204" pitchFamily="34" charset="0"/>
              <a:buChar char="•"/>
            </a:pPr>
            <a:r>
              <a:rPr lang="en-US" sz="1600" dirty="0"/>
              <a:t>Diabetes</a:t>
            </a:r>
          </a:p>
          <a:p>
            <a:pPr marL="688975" lvl="2" indent="-457200">
              <a:buFont typeface="Arial" panose="020B0604020202020204" pitchFamily="34" charset="0"/>
              <a:buChar char="•"/>
            </a:pPr>
            <a:r>
              <a:rPr lang="en-US" sz="1600" dirty="0"/>
              <a:t>High blood pressure</a:t>
            </a:r>
          </a:p>
          <a:p>
            <a:pPr marL="688975" lvl="2" indent="-457200">
              <a:buFont typeface="Arial" panose="020B0604020202020204" pitchFamily="34" charset="0"/>
              <a:buChar char="•"/>
            </a:pPr>
            <a:r>
              <a:rPr lang="en-US" sz="1600" dirty="0"/>
              <a:t>Seizures</a:t>
            </a:r>
          </a:p>
          <a:p>
            <a:endParaRPr lang="en-US" dirty="0"/>
          </a:p>
        </p:txBody>
      </p:sp>
      <p:pic>
        <p:nvPicPr>
          <p:cNvPr id="6" name="Picture 2" descr="Can Liver Damage Be Reversed? - Liver Foundation">
            <a:extLst>
              <a:ext uri="{FF2B5EF4-FFF2-40B4-BE49-F238E27FC236}">
                <a16:creationId xmlns:a16="http://schemas.microsoft.com/office/drawing/2014/main" id="{AA995816-DB3B-4CE1-8011-AF0B69D3BD6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2954" y="2026639"/>
            <a:ext cx="5008312" cy="210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7</a:t>
            </a:fld>
            <a:endParaRPr lang="en-US" altLang="en-US" dirty="0"/>
          </a:p>
        </p:txBody>
      </p:sp>
      <p:sp>
        <p:nvSpPr>
          <p:cNvPr id="3" name="TextBox 2">
            <a:extLst>
              <a:ext uri="{FF2B5EF4-FFF2-40B4-BE49-F238E27FC236}">
                <a16:creationId xmlns:a16="http://schemas.microsoft.com/office/drawing/2014/main" id="{59B5322A-6141-4529-AA8C-B4011C359D71}"/>
              </a:ext>
            </a:extLst>
          </p:cNvPr>
          <p:cNvSpPr txBox="1"/>
          <p:nvPr/>
        </p:nvSpPr>
        <p:spPr>
          <a:xfrm>
            <a:off x="470847" y="375313"/>
            <a:ext cx="3705367" cy="553998"/>
          </a:xfrm>
          <a:prstGeom prst="rect">
            <a:avLst/>
          </a:prstGeom>
          <a:noFill/>
        </p:spPr>
        <p:txBody>
          <a:bodyPr wrap="square" rtlCol="0">
            <a:spAutoFit/>
          </a:bodyPr>
          <a:lstStyle/>
          <a:p>
            <a:r>
              <a:rPr lang="en-US" sz="3000" dirty="0"/>
              <a:t>Opioids/Opiates</a:t>
            </a:r>
          </a:p>
        </p:txBody>
      </p:sp>
      <p:sp>
        <p:nvSpPr>
          <p:cNvPr id="4" name="TextBox 3">
            <a:extLst>
              <a:ext uri="{FF2B5EF4-FFF2-40B4-BE49-F238E27FC236}">
                <a16:creationId xmlns:a16="http://schemas.microsoft.com/office/drawing/2014/main" id="{0DD26DBC-0474-40C6-9480-5CCB87CC87BD}"/>
              </a:ext>
            </a:extLst>
          </p:cNvPr>
          <p:cNvSpPr txBox="1"/>
          <p:nvPr/>
        </p:nvSpPr>
        <p:spPr>
          <a:xfrm>
            <a:off x="573205" y="1658203"/>
            <a:ext cx="3500650" cy="2031325"/>
          </a:xfrm>
          <a:prstGeom prst="rect">
            <a:avLst/>
          </a:prstGeom>
          <a:noFill/>
        </p:spPr>
        <p:txBody>
          <a:bodyPr wrap="square" rtlCol="0">
            <a:spAutoFit/>
          </a:bodyPr>
          <a:lstStyle/>
          <a:p>
            <a:r>
              <a:rPr lang="en-US" dirty="0"/>
              <a:t>Opioid and Opiate use can cause:</a:t>
            </a:r>
          </a:p>
          <a:p>
            <a:pPr marL="746125" indent="-285750">
              <a:buFont typeface="Arial" panose="020B0604020202020204" pitchFamily="34" charset="0"/>
              <a:buChar char="•"/>
            </a:pPr>
            <a:r>
              <a:rPr lang="en-US" dirty="0"/>
              <a:t>Decreased appetite</a:t>
            </a:r>
          </a:p>
          <a:p>
            <a:pPr marL="746125" indent="-285750">
              <a:buFont typeface="Arial" panose="020B0604020202020204" pitchFamily="34" charset="0"/>
              <a:buChar char="•"/>
            </a:pPr>
            <a:r>
              <a:rPr lang="en-US" dirty="0"/>
              <a:t>Decreased food consumption</a:t>
            </a:r>
          </a:p>
          <a:p>
            <a:pPr marL="746125" indent="-285750">
              <a:buFont typeface="Arial" panose="020B0604020202020204" pitchFamily="34" charset="0"/>
              <a:buChar char="•"/>
            </a:pPr>
            <a:r>
              <a:rPr lang="en-US" dirty="0"/>
              <a:t>Slower metabolism</a:t>
            </a:r>
          </a:p>
          <a:p>
            <a:pPr marL="746125" indent="-285750">
              <a:buFont typeface="Arial" panose="020B0604020202020204" pitchFamily="34" charset="0"/>
              <a:buChar char="•"/>
            </a:pPr>
            <a:r>
              <a:rPr lang="en-US" dirty="0"/>
              <a:t>Constipation</a:t>
            </a:r>
          </a:p>
        </p:txBody>
      </p:sp>
      <p:pic>
        <p:nvPicPr>
          <p:cNvPr id="5" name="Picture 2" descr="NJU-China-background.html - 2015.igem.org">
            <a:extLst>
              <a:ext uri="{FF2B5EF4-FFF2-40B4-BE49-F238E27FC236}">
                <a16:creationId xmlns:a16="http://schemas.microsoft.com/office/drawing/2014/main" id="{ECA141E1-B529-40C8-81DE-5F742EE32C0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9281" y="929311"/>
            <a:ext cx="4768609" cy="328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601D6DB-97CE-48F9-AE37-764B251179C9}" type="slidenum">
              <a:rPr lang="en-US" altLang="en-US" smtClean="0"/>
              <a:pPr/>
              <a:t>8</a:t>
            </a:fld>
            <a:endParaRPr lang="en-US" altLang="en-US" dirty="0"/>
          </a:p>
        </p:txBody>
      </p:sp>
      <p:sp>
        <p:nvSpPr>
          <p:cNvPr id="5" name="Rectangle 4">
            <a:extLst>
              <a:ext uri="{FF2B5EF4-FFF2-40B4-BE49-F238E27FC236}">
                <a16:creationId xmlns:a16="http://schemas.microsoft.com/office/drawing/2014/main" id="{D472F02E-089C-42E4-B238-D4121263E3B7}"/>
              </a:ext>
            </a:extLst>
          </p:cNvPr>
          <p:cNvSpPr/>
          <p:nvPr/>
        </p:nvSpPr>
        <p:spPr>
          <a:xfrm>
            <a:off x="259316" y="154717"/>
            <a:ext cx="1978427" cy="553998"/>
          </a:xfrm>
          <a:prstGeom prst="rect">
            <a:avLst/>
          </a:prstGeom>
        </p:spPr>
        <p:txBody>
          <a:bodyPr wrap="none">
            <a:spAutoFit/>
          </a:bodyPr>
          <a:lstStyle/>
          <a:p>
            <a:r>
              <a:rPr lang="en-US" sz="3000" dirty="0"/>
              <a:t>Stimulants</a:t>
            </a:r>
          </a:p>
        </p:txBody>
      </p:sp>
      <p:sp>
        <p:nvSpPr>
          <p:cNvPr id="6" name="TextBox 5">
            <a:extLst>
              <a:ext uri="{FF2B5EF4-FFF2-40B4-BE49-F238E27FC236}">
                <a16:creationId xmlns:a16="http://schemas.microsoft.com/office/drawing/2014/main" id="{796689BB-C241-4EB6-B87F-6DA30157D083}"/>
              </a:ext>
            </a:extLst>
          </p:cNvPr>
          <p:cNvSpPr txBox="1"/>
          <p:nvPr/>
        </p:nvSpPr>
        <p:spPr>
          <a:xfrm>
            <a:off x="368491" y="921224"/>
            <a:ext cx="6243850" cy="3570208"/>
          </a:xfrm>
          <a:prstGeom prst="rect">
            <a:avLst/>
          </a:prstGeom>
          <a:noFill/>
        </p:spPr>
        <p:txBody>
          <a:bodyPr wrap="square" rtlCol="0">
            <a:spAutoFit/>
          </a:bodyPr>
          <a:lstStyle/>
          <a:p>
            <a:r>
              <a:rPr lang="en-US" sz="1600" dirty="0"/>
              <a:t>Some problems with stimulant use and the associated malnutrition include:</a:t>
            </a:r>
          </a:p>
          <a:p>
            <a:pPr marL="579438" lvl="2" indent="-285750">
              <a:buFont typeface="Arial" panose="020B0604020202020204" pitchFamily="34" charset="0"/>
              <a:buChar char="•"/>
            </a:pPr>
            <a:r>
              <a:rPr lang="en-US" sz="1600" dirty="0"/>
              <a:t>Suppressed immune system.</a:t>
            </a:r>
          </a:p>
          <a:p>
            <a:pPr marL="579438" lvl="2" indent="-285750">
              <a:buFont typeface="Arial" panose="020B0604020202020204" pitchFamily="34" charset="0"/>
              <a:buChar char="•"/>
            </a:pPr>
            <a:r>
              <a:rPr lang="en-US" sz="1600" dirty="0"/>
              <a:t>Muscle wasting.</a:t>
            </a:r>
          </a:p>
          <a:p>
            <a:pPr marL="579438" lvl="2" indent="-285750">
              <a:buFont typeface="Arial" panose="020B0604020202020204" pitchFamily="34" charset="0"/>
              <a:buChar char="•"/>
            </a:pPr>
            <a:r>
              <a:rPr lang="en-US" sz="1600" dirty="0"/>
              <a:t>Respiratory muscle strength inadequate for forceful coughing =&gt; risk of pulmonary infection and lengthened recovery duration.</a:t>
            </a:r>
          </a:p>
          <a:p>
            <a:pPr marL="579438" lvl="2" indent="-285750">
              <a:buFont typeface="Arial" panose="020B0604020202020204" pitchFamily="34" charset="0"/>
              <a:buChar char="•"/>
            </a:pPr>
            <a:r>
              <a:rPr lang="en-US" sz="1600" dirty="0"/>
              <a:t>Impaired healing of wounds.</a:t>
            </a:r>
          </a:p>
          <a:p>
            <a:pPr marL="579438" lvl="2" indent="-285750">
              <a:buFont typeface="Arial" panose="020B0604020202020204" pitchFamily="34" charset="0"/>
              <a:buChar char="•"/>
            </a:pPr>
            <a:r>
              <a:rPr lang="en-US" sz="1600" dirty="0"/>
              <a:t>Low levels of phosphate, magnesium, and potassium.</a:t>
            </a:r>
          </a:p>
          <a:p>
            <a:pPr marL="579438" lvl="2" indent="-285750">
              <a:buFont typeface="Arial" panose="020B0604020202020204" pitchFamily="34" charset="0"/>
              <a:buChar char="•"/>
            </a:pPr>
            <a:r>
              <a:rPr lang="en-US" sz="1600" dirty="0"/>
              <a:t>Cardiac rhythm disturbances.</a:t>
            </a:r>
          </a:p>
          <a:p>
            <a:pPr marL="579438" lvl="2" indent="-285750">
              <a:buFont typeface="Arial" panose="020B0604020202020204" pitchFamily="34" charset="0"/>
              <a:buChar char="•"/>
            </a:pPr>
            <a:r>
              <a:rPr lang="en-US" sz="1600" dirty="0"/>
              <a:t>Low body temperature.</a:t>
            </a:r>
          </a:p>
          <a:p>
            <a:pPr marL="579438" lvl="2" indent="-285750">
              <a:buFont typeface="Arial" panose="020B0604020202020204" pitchFamily="34" charset="0"/>
              <a:buChar char="•"/>
            </a:pPr>
            <a:r>
              <a:rPr lang="en-US" sz="1600" dirty="0"/>
              <a:t>Psychological and cognitive issues (depression, low self-esteem, apathy, confusion, and a lack of sex drive).</a:t>
            </a:r>
          </a:p>
          <a:p>
            <a:endParaRPr lang="en-US" dirty="0"/>
          </a:p>
        </p:txBody>
      </p:sp>
      <p:pic>
        <p:nvPicPr>
          <p:cNvPr id="7" name="Picture 2" descr="Stimulants Drugs Examples">
            <a:extLst>
              <a:ext uri="{FF2B5EF4-FFF2-40B4-BE49-F238E27FC236}">
                <a16:creationId xmlns:a16="http://schemas.microsoft.com/office/drawing/2014/main" id="{AABBB01D-9323-4797-9FDE-8FCFD34DED3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1600" y="1340040"/>
            <a:ext cx="3005103" cy="230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70529" y="532263"/>
            <a:ext cx="8402943" cy="225188"/>
          </a:xfrm>
        </p:spPr>
        <p:txBody>
          <a:bodyPr/>
          <a:lstStyle/>
          <a:p>
            <a:r>
              <a:rPr lang="en-US" sz="3000" dirty="0"/>
              <a:t>Cannabis/Marijuana</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9</a:t>
            </a:fld>
            <a:endParaRPr lang="en-US" altLang="en-US" dirty="0"/>
          </a:p>
        </p:txBody>
      </p:sp>
      <p:sp>
        <p:nvSpPr>
          <p:cNvPr id="6" name="Content Placeholder 2">
            <a:extLst>
              <a:ext uri="{FF2B5EF4-FFF2-40B4-BE49-F238E27FC236}">
                <a16:creationId xmlns:a16="http://schemas.microsoft.com/office/drawing/2014/main" id="{9F972322-6AF6-4773-A56C-7E54A0929CE6}"/>
              </a:ext>
            </a:extLst>
          </p:cNvPr>
          <p:cNvSpPr txBox="1">
            <a:spLocks/>
          </p:cNvSpPr>
          <p:nvPr/>
        </p:nvSpPr>
        <p:spPr>
          <a:xfrm>
            <a:off x="320723" y="1740931"/>
            <a:ext cx="4954137" cy="20258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When someone doesn’t have enough omeg-3 and omega-6 fatty acids, they may experience: </a:t>
            </a:r>
          </a:p>
          <a:p>
            <a:pPr marL="914400">
              <a:buFont typeface="Arial" panose="020B0604020202020204" pitchFamily="34" charset="0"/>
              <a:buChar char="•"/>
            </a:pPr>
            <a:r>
              <a:rPr lang="en-US" sz="1600" dirty="0"/>
              <a:t>Inferior wound healing.</a:t>
            </a:r>
          </a:p>
          <a:p>
            <a:pPr marL="914400">
              <a:buFont typeface="Arial" panose="020B0604020202020204" pitchFamily="34" charset="0"/>
              <a:buChar char="•"/>
            </a:pPr>
            <a:r>
              <a:rPr lang="en-US" sz="1600" dirty="0"/>
              <a:t>Increased risk of infection.</a:t>
            </a:r>
          </a:p>
          <a:p>
            <a:pPr marL="914400">
              <a:buFont typeface="Arial" panose="020B0604020202020204" pitchFamily="34" charset="0"/>
              <a:buChar char="•"/>
            </a:pPr>
            <a:r>
              <a:rPr lang="en-US" sz="1600" dirty="0"/>
              <a:t>Dry rash and other inflammatory skin issues.</a:t>
            </a:r>
          </a:p>
          <a:p>
            <a:endParaRPr lang="en-US" sz="2400" dirty="0"/>
          </a:p>
        </p:txBody>
      </p:sp>
      <p:pic>
        <p:nvPicPr>
          <p:cNvPr id="7" name="Picture 2" descr="Cannabis Indica Leaf : pics">
            <a:extLst>
              <a:ext uri="{FF2B5EF4-FFF2-40B4-BE49-F238E27FC236}">
                <a16:creationId xmlns:a16="http://schemas.microsoft.com/office/drawing/2014/main" id="{037FC704-67D5-4286-9284-2BDFE48D2B4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7343" y="1384495"/>
            <a:ext cx="2739990" cy="273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75149"/>
      </p:ext>
    </p:extLst>
  </p:cSld>
  <p:clrMapOvr>
    <a:masterClrMapping/>
  </p:clrMapOvr>
</p:sld>
</file>

<file path=ppt/theme/theme1.xml><?xml version="1.0" encoding="utf-8"?>
<a:theme xmlns:a="http://schemas.openxmlformats.org/drawingml/2006/main" name="1_Office Theme">
  <a:themeElements>
    <a:clrScheme name="Reliant Colors">
      <a:dk1>
        <a:srgbClr val="273D7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C12AACC8488B4EB14D6FA8E5BBC693" ma:contentTypeVersion="0" ma:contentTypeDescription="Create a new document." ma:contentTypeScope="" ma:versionID="f35b2e31be8134f16f6ae80cfc2774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5E8E6-9CD6-4325-9B60-3C4FD7B3DCB1}">
  <ds:schemaRef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07223809-2744-4549-8AE1-8F62EE66A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28076B-44AF-42A2-947A-EAC01FD680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935</TotalTime>
  <Words>1358</Words>
  <Application>Microsoft Office PowerPoint</Application>
  <PresentationFormat>On-screen Show (16:9)</PresentationFormat>
  <Paragraphs>149</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Carolynn Lowe</dc:creator>
  <cp:lastModifiedBy>Cosenza, Brian</cp:lastModifiedBy>
  <cp:revision>100</cp:revision>
  <dcterms:created xsi:type="dcterms:W3CDTF">2016-05-19T15:19:18Z</dcterms:created>
  <dcterms:modified xsi:type="dcterms:W3CDTF">2024-09-03T13:16:26Z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0x010100C9C12AACC8488B4EB14D6FA8E5BBC693</vt:lpwstr>
  </property>
</Properties>
</file>