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19"/>
  </p:notesMasterIdLst>
  <p:handoutMasterIdLst>
    <p:handoutMasterId r:id="rId20"/>
  </p:handoutMasterIdLst>
  <p:sldIdLst>
    <p:sldId id="256" r:id="rId5"/>
    <p:sldId id="258" r:id="rId6"/>
    <p:sldId id="259" r:id="rId7"/>
    <p:sldId id="260" r:id="rId8"/>
    <p:sldId id="261" r:id="rId9"/>
    <p:sldId id="274" r:id="rId10"/>
    <p:sldId id="275" r:id="rId11"/>
    <p:sldId id="276" r:id="rId12"/>
    <p:sldId id="277" r:id="rId13"/>
    <p:sldId id="263" r:id="rId14"/>
    <p:sldId id="262" r:id="rId15"/>
    <p:sldId id="278" r:id="rId16"/>
    <p:sldId id="269" r:id="rId17"/>
    <p:sldId id="264"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3535"/>
    <a:srgbClr val="EB771B"/>
    <a:srgbClr val="A8B634"/>
    <a:srgbClr val="276BAE"/>
    <a:srgbClr val="298B43"/>
    <a:srgbClr val="273D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8710" autoAdjust="0"/>
  </p:normalViewPr>
  <p:slideViewPr>
    <p:cSldViewPr snapToGrid="0" snapToObjects="1">
      <p:cViewPr varScale="1">
        <p:scale>
          <a:sx n="146" d="100"/>
          <a:sy n="146" d="100"/>
        </p:scale>
        <p:origin x="59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4" d="100"/>
          <a:sy n="104" d="100"/>
        </p:scale>
        <p:origin x="-47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022AE-4857-1942-A580-5A9D1BDDB22C}" type="datetimeFigureOut">
              <a:rPr lang="en-US" smtClean="0"/>
              <a:t>8/26/2024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FF6F2F-46DD-0741-AFDA-78F99FAFBDB5}" type="slidenum">
              <a:rPr lang="en-US" smtClean="0"/>
              <a:t>‹#›</a:t>
            </a:fld>
            <a:endParaRPr lang="en-US"/>
          </a:p>
        </p:txBody>
      </p:sp>
    </p:spTree>
    <p:extLst>
      <p:ext uri="{BB962C8B-B14F-4D97-AF65-F5344CB8AC3E}">
        <p14:creationId xmlns:p14="http://schemas.microsoft.com/office/powerpoint/2010/main" val="2412516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D826C-7993-DB4D-9DF6-6208666193FA}" type="datetimeFigureOut">
              <a:rPr lang="en-US" smtClean="0"/>
              <a:t>8/26/2024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143DF-40A8-494C-A307-342B4756F72D}" type="slidenum">
              <a:rPr lang="en-US" smtClean="0"/>
              <a:t>‹#›</a:t>
            </a:fld>
            <a:endParaRPr lang="en-US"/>
          </a:p>
        </p:txBody>
      </p:sp>
    </p:spTree>
    <p:extLst>
      <p:ext uri="{BB962C8B-B14F-4D97-AF65-F5344CB8AC3E}">
        <p14:creationId xmlns:p14="http://schemas.microsoft.com/office/powerpoint/2010/main" val="690470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xtension.usu.edu/heart/files/DietNutritionandSubstanceUseDisorder.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atewayfoundation.org/addiction-blog/nutrition-for-substance-abuse-recove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143DF-40A8-494C-A307-342B4756F72D}" type="slidenum">
              <a:rPr lang="en-US" smtClean="0"/>
              <a:t>1</a:t>
            </a:fld>
            <a:endParaRPr lang="en-US"/>
          </a:p>
        </p:txBody>
      </p:sp>
    </p:spTree>
    <p:extLst>
      <p:ext uri="{BB962C8B-B14F-4D97-AF65-F5344CB8AC3E}">
        <p14:creationId xmlns:p14="http://schemas.microsoft.com/office/powerpoint/2010/main" val="122636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Food provides fuel for the body and mind, with different nutrients impacting mood and overall health in various ways. </a:t>
            </a:r>
          </a:p>
          <a:p>
            <a:pPr marL="171450" indent="-171450">
              <a:buFont typeface="Arial" panose="020B0604020202020204" pitchFamily="34" charset="0"/>
              <a:buChar char="•"/>
            </a:pPr>
            <a:r>
              <a:rPr lang="en-US" dirty="0"/>
              <a:t>A person with a substance use disorder is more likely to relapse when they have poor eating habits.</a:t>
            </a:r>
          </a:p>
          <a:p>
            <a:pPr marL="171450" indent="-171450">
              <a:buFont typeface="Arial" panose="020B0604020202020204" pitchFamily="34" charset="0"/>
              <a:buChar char="•"/>
            </a:pPr>
            <a:r>
              <a:rPr lang="en-US" dirty="0"/>
              <a:t>During recovery from substance use, dehydration is common. It is important to get enough fluids during and in between meals. Appetite usually returns during recovery. It is important to eat healthy meals and snacks and avoid high-calorie foods with low nutrition, such as sweets.</a:t>
            </a:r>
          </a:p>
          <a:p>
            <a:pPr marL="171450" indent="-171450">
              <a:buFont typeface="Arial" panose="020B0604020202020204" pitchFamily="34" charset="0"/>
              <a:buChar char="•"/>
            </a:pPr>
            <a:r>
              <a:rPr lang="en-US" dirty="0"/>
              <a:t>Increasing consumption of healthy fuel, such as fatty acids, B vitamins, zinc, and antioxidants can increase neurotransmitter signaling in the brain.</a:t>
            </a:r>
          </a:p>
          <a:p>
            <a:pPr lvl="1"/>
            <a:r>
              <a:rPr lang="en-US" dirty="0"/>
              <a:t>Depressed neurotransmitter signaling is associated with depression and suicidal thoughts that sometimes occur with SUD, so increasing the consumption of these healthy nutrients can reverse these negative symptoms. </a:t>
            </a:r>
          </a:p>
          <a:p>
            <a:pPr marL="171450" indent="-171450">
              <a:buFont typeface="Arial" panose="020B0604020202020204" pitchFamily="34" charset="0"/>
              <a:buChar char="•"/>
            </a:pPr>
            <a:r>
              <a:rPr lang="en-US" dirty="0"/>
              <a:t>With adequate nutrition to power the brain, a person in recovery may experience fewer cravings and prolonged abstinence. </a:t>
            </a:r>
          </a:p>
          <a:p>
            <a:pPr marL="171450" indent="-171450">
              <a:buFont typeface="Arial" panose="020B0604020202020204" pitchFamily="34" charset="0"/>
              <a:buChar char="•"/>
            </a:pPr>
            <a:r>
              <a:rPr lang="en-US" dirty="0"/>
              <a:t>The benefits of adequate nutrition can be key during recovery and treatment, so learning about improving nutrition can aid a person’s recovery journey.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hlinkClick r:id="rId3"/>
              </a:rPr>
              <a:t>DietNutritionandSubstanceUseDisorder.pdf (usu.edu)</a:t>
            </a:r>
            <a:endParaRPr lang="en-US" dirty="0"/>
          </a:p>
          <a:p>
            <a:endParaRPr lang="en-US" dirty="0"/>
          </a:p>
          <a:p>
            <a:r>
              <a:rPr lang="en-US" dirty="0"/>
              <a:t>Jensen, M., </a:t>
            </a:r>
            <a:r>
              <a:rPr lang="en-US" dirty="0" err="1"/>
              <a:t>Savoie</a:t>
            </a:r>
            <a:r>
              <a:rPr lang="en-US" dirty="0"/>
              <a:t> </a:t>
            </a:r>
            <a:r>
              <a:rPr lang="en-US" dirty="0" err="1"/>
              <a:t>Roskos</a:t>
            </a:r>
            <a:r>
              <a:rPr lang="en-US" dirty="0"/>
              <a:t>, M., </a:t>
            </a:r>
            <a:r>
              <a:rPr lang="en-US" dirty="0" err="1"/>
              <a:t>Yaugher</a:t>
            </a:r>
            <a:r>
              <a:rPr lang="en-US" dirty="0"/>
              <a:t>, A., Sulzer, S. (2019). Anxiety and depression: Can diet help? All </a:t>
            </a:r>
          </a:p>
          <a:p>
            <a:r>
              <a:rPr lang="en-US" dirty="0"/>
              <a:t>Current Publications, Paper 1978, Utah State University Extension. https://digitalcommons.usu.edu/</a:t>
            </a:r>
          </a:p>
          <a:p>
            <a:r>
              <a:rPr lang="en-US" dirty="0" err="1"/>
              <a:t>extension_curall</a:t>
            </a:r>
            <a:r>
              <a:rPr lang="en-US" dirty="0"/>
              <a:t>/1978</a:t>
            </a:r>
          </a:p>
          <a:p>
            <a:endParaRPr lang="en-US" dirty="0"/>
          </a:p>
          <a:p>
            <a:r>
              <a:rPr lang="en-US" dirty="0"/>
              <a:t>Du, J., Zhu, M., Bao, H., Li, B., Dong, Y., Xiao, C., … </a:t>
            </a:r>
            <a:r>
              <a:rPr lang="en-US" dirty="0" err="1"/>
              <a:t>Vitiello</a:t>
            </a:r>
            <a:r>
              <a:rPr lang="en-US" dirty="0"/>
              <a:t>, B. (2014). The role of nutrients in protecting mitochondrial function and neurotransmitter signaling: Implications for the treatment of depression, PTSD, and suicidal behaviors. Critical Reviews in Food Science and Nutrition, 56(15), 2560–2578. </a:t>
            </a:r>
            <a:r>
              <a:rPr lang="en-US" dirty="0" err="1"/>
              <a:t>doi</a:t>
            </a:r>
            <a:r>
              <a:rPr lang="en-US" dirty="0"/>
              <a:t>: 10.1080/10408398.2013.876960</a:t>
            </a:r>
          </a:p>
          <a:p>
            <a:endParaRPr lang="en-US" dirty="0"/>
          </a:p>
          <a:p>
            <a:r>
              <a:rPr lang="en-US" dirty="0" err="1"/>
              <a:t>Jeynes</a:t>
            </a:r>
            <a:r>
              <a:rPr lang="en-US" dirty="0"/>
              <a:t>, K. D., &amp; Gibson, E. L. (2017). The importance of nutrition in aiding recovery from substance use disorders: A review. Drug and Alcohol Dependence, 179, 229–239. </a:t>
            </a:r>
            <a:r>
              <a:rPr lang="en-US" dirty="0" err="1"/>
              <a:t>doi</a:t>
            </a:r>
            <a:r>
              <a:rPr lang="en-US" dirty="0"/>
              <a:t>: 10.1016/j. drugalcdep.2017.07.006</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5</a:t>
            </a:fld>
            <a:endParaRPr lang="en-US"/>
          </a:p>
        </p:txBody>
      </p:sp>
    </p:spTree>
    <p:extLst>
      <p:ext uri="{BB962C8B-B14F-4D97-AF65-F5344CB8AC3E}">
        <p14:creationId xmlns:p14="http://schemas.microsoft.com/office/powerpoint/2010/main" val="382500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Macronutrients are those your body needs in large amounts each day to function. Micronutrients are just as important, but you don’t need to consume as much of them to stay healthy. </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6</a:t>
            </a:fld>
            <a:endParaRPr lang="en-US"/>
          </a:p>
        </p:txBody>
      </p:sp>
    </p:spTree>
    <p:extLst>
      <p:ext uri="{BB962C8B-B14F-4D97-AF65-F5344CB8AC3E}">
        <p14:creationId xmlns:p14="http://schemas.microsoft.com/office/powerpoint/2010/main" val="354033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 minerals are essential because it allows your body to keep appropriate hydration levels, plus healthy hair and bones.</a:t>
            </a:r>
          </a:p>
          <a:p>
            <a:endParaRPr lang="en-US" dirty="0"/>
          </a:p>
          <a:p>
            <a:endParaRPr lang="en-US" dirty="0"/>
          </a:p>
          <a:p>
            <a:endParaRPr lang="en-US" dirty="0"/>
          </a:p>
          <a:p>
            <a:r>
              <a:rPr lang="en-US" dirty="0"/>
              <a:t>The human body needs 13 different essential vitamins to stay healthy. They are categorized by fat solubility or water solubility. Fat-soluble vitamins are:</a:t>
            </a:r>
          </a:p>
          <a:p>
            <a:pPr marL="628650" lvl="1" indent="-171450">
              <a:buFont typeface="Arial" panose="020B0604020202020204" pitchFamily="34" charset="0"/>
              <a:buChar char="•"/>
            </a:pPr>
            <a:r>
              <a:rPr lang="en-US" dirty="0"/>
              <a:t>Vitamin A</a:t>
            </a:r>
          </a:p>
          <a:p>
            <a:pPr marL="628650" lvl="1" indent="-171450">
              <a:buFont typeface="Arial" panose="020B0604020202020204" pitchFamily="34" charset="0"/>
              <a:buChar char="•"/>
            </a:pPr>
            <a:r>
              <a:rPr lang="en-US" dirty="0"/>
              <a:t>Vitamin D</a:t>
            </a:r>
          </a:p>
          <a:p>
            <a:pPr marL="628650" lvl="1" indent="-171450">
              <a:buFont typeface="Arial" panose="020B0604020202020204" pitchFamily="34" charset="0"/>
              <a:buChar char="•"/>
            </a:pPr>
            <a:r>
              <a:rPr lang="en-US" dirty="0"/>
              <a:t>Vitamin E</a:t>
            </a:r>
          </a:p>
          <a:p>
            <a:pPr marL="628650" lvl="1" indent="-171450">
              <a:buFont typeface="Arial" panose="020B0604020202020204" pitchFamily="34" charset="0"/>
              <a:buChar char="•"/>
            </a:pPr>
            <a:r>
              <a:rPr lang="en-US" dirty="0"/>
              <a:t>Vitamin K</a:t>
            </a:r>
          </a:p>
          <a:p>
            <a:pPr marL="628650" lvl="1" indent="-171450">
              <a:buFont typeface="Arial" panose="020B0604020202020204" pitchFamily="34" charset="0"/>
              <a:buChar char="•"/>
            </a:pPr>
            <a:r>
              <a:rPr lang="en-US" dirty="0"/>
              <a:t>The water-soluble vitamins are:</a:t>
            </a:r>
          </a:p>
          <a:p>
            <a:pPr marL="628650" lvl="1" indent="-171450">
              <a:buFont typeface="Arial" panose="020B0604020202020204" pitchFamily="34" charset="0"/>
              <a:buChar char="•"/>
            </a:pPr>
            <a:r>
              <a:rPr lang="en-US" dirty="0"/>
              <a:t>Vitamin B-1 (thiamine)</a:t>
            </a:r>
          </a:p>
          <a:p>
            <a:pPr marL="628650" lvl="1" indent="-171450">
              <a:buFont typeface="Arial" panose="020B0604020202020204" pitchFamily="34" charset="0"/>
              <a:buChar char="•"/>
            </a:pPr>
            <a:r>
              <a:rPr lang="en-US" dirty="0"/>
              <a:t>Vitamin B-2 (riboflavin)</a:t>
            </a:r>
          </a:p>
          <a:p>
            <a:pPr marL="628650" lvl="1" indent="-171450">
              <a:buFont typeface="Arial" panose="020B0604020202020204" pitchFamily="34" charset="0"/>
              <a:buChar char="•"/>
            </a:pPr>
            <a:r>
              <a:rPr lang="en-US" dirty="0"/>
              <a:t>Vitamin B-3 (niacin)</a:t>
            </a:r>
          </a:p>
          <a:p>
            <a:pPr marL="628650" lvl="1" indent="-171450">
              <a:buFont typeface="Arial" panose="020B0604020202020204" pitchFamily="34" charset="0"/>
              <a:buChar char="•"/>
            </a:pPr>
            <a:r>
              <a:rPr lang="en-US" dirty="0"/>
              <a:t>Vitamin B-5 (pantothenic acid)</a:t>
            </a:r>
          </a:p>
          <a:p>
            <a:pPr marL="628650" lvl="1" indent="-171450">
              <a:buFont typeface="Arial" panose="020B0604020202020204" pitchFamily="34" charset="0"/>
              <a:buChar char="•"/>
            </a:pPr>
            <a:r>
              <a:rPr lang="en-US" dirty="0"/>
              <a:t>Vitamin B-6</a:t>
            </a:r>
          </a:p>
          <a:p>
            <a:pPr marL="628650" lvl="1" indent="-171450">
              <a:buFont typeface="Arial" panose="020B0604020202020204" pitchFamily="34" charset="0"/>
              <a:buChar char="•"/>
            </a:pPr>
            <a:r>
              <a:rPr lang="en-US" dirty="0"/>
              <a:t>Vitamin B-7 (biotin)</a:t>
            </a:r>
          </a:p>
          <a:p>
            <a:pPr marL="628650" lvl="1" indent="-171450">
              <a:buFont typeface="Arial" panose="020B0604020202020204" pitchFamily="34" charset="0"/>
              <a:buChar char="•"/>
            </a:pPr>
            <a:r>
              <a:rPr lang="en-US" dirty="0"/>
              <a:t>Vitamin B-9 (folate or folic acid)</a:t>
            </a:r>
          </a:p>
          <a:p>
            <a:pPr marL="628650" lvl="1" indent="-171450">
              <a:buFont typeface="Arial" panose="020B0604020202020204" pitchFamily="34" charset="0"/>
              <a:buChar char="•"/>
            </a:pPr>
            <a:r>
              <a:rPr lang="en-US" dirty="0"/>
              <a:t>Vitamin B-12 (cyanocobalamin)</a:t>
            </a:r>
          </a:p>
          <a:p>
            <a:pPr marL="628650" lvl="1" indent="-171450">
              <a:buFont typeface="Arial" panose="020B0604020202020204" pitchFamily="34" charset="0"/>
              <a:buChar char="•"/>
            </a:pPr>
            <a:r>
              <a:rPr lang="en-US" dirty="0"/>
              <a:t>Vitamin C</a:t>
            </a:r>
          </a:p>
          <a:p>
            <a:endParaRPr lang="en-US" dirty="0"/>
          </a:p>
          <a:p>
            <a:r>
              <a:rPr lang="en-US" sz="1200" b="0" i="0" kern="1200" dirty="0">
                <a:solidFill>
                  <a:schemeClr val="tx1"/>
                </a:solidFill>
                <a:effectLst/>
                <a:latin typeface="+mn-lt"/>
                <a:ea typeface="+mn-ea"/>
                <a:cs typeface="+mn-cs"/>
              </a:rPr>
              <a:t>The other type of micronutrient is minerals. Within this category is another division: major and trace minerals. The major minerals are: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Calcium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Magnesium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Phosphorus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Potassium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Sodium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Sulfur</a:t>
            </a:r>
          </a:p>
          <a:p>
            <a:r>
              <a:rPr lang="en-US" sz="1200" b="0" i="0" kern="1200" dirty="0">
                <a:solidFill>
                  <a:schemeClr val="tx1"/>
                </a:solidFill>
                <a:effectLst/>
                <a:latin typeface="+mn-lt"/>
                <a:ea typeface="+mn-ea"/>
                <a:cs typeface="+mn-cs"/>
              </a:rPr>
              <a:t>These minerals allow your body to keep appropriate hydration levels, plus healthy hair and bones. The trace minerals you need are: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Chromium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Copper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Fluoride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Iodine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Iron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Manganese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Molybdenum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Selenium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Zinc</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7</a:t>
            </a:fld>
            <a:endParaRPr lang="en-US"/>
          </a:p>
        </p:txBody>
      </p:sp>
    </p:spTree>
    <p:extLst>
      <p:ext uri="{BB962C8B-B14F-4D97-AF65-F5344CB8AC3E}">
        <p14:creationId xmlns:p14="http://schemas.microsoft.com/office/powerpoint/2010/main" val="126845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healthy fats: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Nuts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Seeds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Avocado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Fatty fish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Vegetable oils (olive oil)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Dietary Guidelines for Americans indicates that 20% to 35% of daily calorie intake should come from healthy fats.</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8</a:t>
            </a:fld>
            <a:endParaRPr lang="en-US"/>
          </a:p>
        </p:txBody>
      </p:sp>
    </p:spTree>
    <p:extLst>
      <p:ext uri="{BB962C8B-B14F-4D97-AF65-F5344CB8AC3E}">
        <p14:creationId xmlns:p14="http://schemas.microsoft.com/office/powerpoint/2010/main" val="89176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https://www.google.com/url?sa=i&amp;url=https%3A%2F%2Fwww.hoffeldgroup.com%2F3-scientifically-proven-behaviors-that-lead-to-success%2F&amp;psig=AOvVaw1n7nhv1Oy4jWV0IU410UH9&amp;ust=1717146916361000&amp;source=images&amp;cd=vfe&amp;opi=89978449&amp;ved=0CBIQjhxqFwoTCLi2rvOEtYYDFQAAAAAdAAAAABAE</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11</a:t>
            </a:fld>
            <a:endParaRPr lang="en-US"/>
          </a:p>
        </p:txBody>
      </p:sp>
    </p:spTree>
    <p:extLst>
      <p:ext uri="{BB962C8B-B14F-4D97-AF65-F5344CB8AC3E}">
        <p14:creationId xmlns:p14="http://schemas.microsoft.com/office/powerpoint/2010/main" val="411620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Nutrition Guide For Addiction Recovery - Gateway Foundation</a:t>
            </a:r>
            <a:endParaRPr lang="en-US" dirty="0"/>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13</a:t>
            </a:fld>
            <a:endParaRPr lang="en-US"/>
          </a:p>
        </p:txBody>
      </p:sp>
    </p:spTree>
    <p:extLst>
      <p:ext uri="{BB962C8B-B14F-4D97-AF65-F5344CB8AC3E}">
        <p14:creationId xmlns:p14="http://schemas.microsoft.com/office/powerpoint/2010/main" val="43675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Would you say you have a healthy relationship with food? </a:t>
            </a:r>
          </a:p>
          <a:p>
            <a:pPr lvl="1"/>
            <a:r>
              <a:rPr lang="en-US" dirty="0"/>
              <a:t>Why or why not?</a:t>
            </a:r>
          </a:p>
          <a:p>
            <a:pPr marL="171450" indent="-171450">
              <a:buFont typeface="Arial" panose="020B0604020202020204" pitchFamily="34" charset="0"/>
              <a:buChar char="•"/>
            </a:pPr>
            <a:r>
              <a:rPr lang="en-US" dirty="0"/>
              <a:t>What habits do you want to work on changing? </a:t>
            </a:r>
          </a:p>
          <a:p>
            <a:pPr marL="171450" indent="-171450">
              <a:buFont typeface="Arial" panose="020B0604020202020204" pitchFamily="34" charset="0"/>
              <a:buChar char="•"/>
            </a:pPr>
            <a:r>
              <a:rPr lang="en-US" dirty="0"/>
              <a:t>What are one or more things you can do differently with you diet?</a:t>
            </a:r>
          </a:p>
          <a:p>
            <a:pPr marL="171450" indent="-171450">
              <a:buFont typeface="Arial" panose="020B0604020202020204" pitchFamily="34" charset="0"/>
              <a:buChar char="•"/>
            </a:pPr>
            <a:r>
              <a:rPr lang="en-US" dirty="0"/>
              <a:t>What are your nutrition goals?</a:t>
            </a:r>
          </a:p>
          <a:p>
            <a:pPr marL="171450" indent="-171450">
              <a:buFont typeface="Arial" panose="020B0604020202020204" pitchFamily="34" charset="0"/>
              <a:buChar char="•"/>
            </a:pPr>
            <a:r>
              <a:rPr lang="en-US" dirty="0"/>
              <a:t>What are you currently doing to achieve these goals? </a:t>
            </a:r>
          </a:p>
          <a:p>
            <a:endParaRPr lang="en-US" dirty="0"/>
          </a:p>
        </p:txBody>
      </p:sp>
      <p:sp>
        <p:nvSpPr>
          <p:cNvPr id="4" name="Slide Number Placeholder 3"/>
          <p:cNvSpPr>
            <a:spLocks noGrp="1"/>
          </p:cNvSpPr>
          <p:nvPr>
            <p:ph type="sldNum" sz="quarter" idx="5"/>
          </p:nvPr>
        </p:nvSpPr>
        <p:spPr/>
        <p:txBody>
          <a:bodyPr/>
          <a:lstStyle/>
          <a:p>
            <a:fld id="{73D143DF-40A8-494C-A307-342B4756F72D}" type="slidenum">
              <a:rPr lang="en-US" smtClean="0"/>
              <a:t>14</a:t>
            </a:fld>
            <a:endParaRPr lang="en-US"/>
          </a:p>
        </p:txBody>
      </p:sp>
    </p:spTree>
    <p:extLst>
      <p:ext uri="{BB962C8B-B14F-4D97-AF65-F5344CB8AC3E}">
        <p14:creationId xmlns:p14="http://schemas.microsoft.com/office/powerpoint/2010/main" val="153607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3000"/>
          </a:blip>
          <a:srcRect/>
          <a:stretch/>
        </p:blipFill>
        <p:spPr>
          <a:xfrm>
            <a:off x="4617896" y="380991"/>
            <a:ext cx="4780093" cy="4780093"/>
          </a:xfrm>
          <a:prstGeom prst="rect">
            <a:avLst/>
          </a:prstGeom>
        </p:spPr>
      </p:pic>
      <p:sp>
        <p:nvSpPr>
          <p:cNvPr id="10" name="Text Placeholder 11"/>
          <p:cNvSpPr>
            <a:spLocks noGrp="1"/>
          </p:cNvSpPr>
          <p:nvPr>
            <p:ph type="body" sz="quarter" idx="13" hasCustomPrompt="1"/>
          </p:nvPr>
        </p:nvSpPr>
        <p:spPr>
          <a:xfrm>
            <a:off x="848532" y="900536"/>
            <a:ext cx="7406142" cy="816972"/>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Text Placeholder 11"/>
          <p:cNvSpPr>
            <a:spLocks noGrp="1"/>
          </p:cNvSpPr>
          <p:nvPr>
            <p:ph type="body" sz="quarter" idx="14" hasCustomPrompt="1"/>
          </p:nvPr>
        </p:nvSpPr>
        <p:spPr>
          <a:xfrm>
            <a:off x="848532" y="1932488"/>
            <a:ext cx="7406142" cy="816972"/>
          </a:xfrm>
          <a:prstGeom prst="rect">
            <a:avLst/>
          </a:prstGeom>
        </p:spPr>
        <p:txBody>
          <a:bodyPr vert="horz" lIns="0" tIns="0" rIns="0" bIns="0"/>
          <a:lstStyle>
            <a:lvl1pPr marL="0" indent="0">
              <a:buFontTx/>
              <a:buNone/>
              <a:defRPr sz="1600" b="1" i="0">
                <a:solidFill>
                  <a:schemeClr val="bg2"/>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sp>
        <p:nvSpPr>
          <p:cNvPr id="4" name="Round Same Side Corner Rectangle 3"/>
          <p:cNvSpPr/>
          <p:nvPr userDrawn="1"/>
        </p:nvSpPr>
        <p:spPr>
          <a:xfrm rot="5400000">
            <a:off x="65637" y="834897"/>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7848752" y="4693866"/>
            <a:ext cx="1104138" cy="473202"/>
          </a:xfrm>
          <a:prstGeom prst="rect">
            <a:avLst/>
          </a:prstGeom>
        </p:spPr>
      </p:pic>
      <p:pic>
        <p:nvPicPr>
          <p:cNvPr id="5" name="Picture 4"/>
          <p:cNvPicPr>
            <a:picLocks noChangeAspect="1"/>
          </p:cNvPicPr>
          <p:nvPr userDrawn="1"/>
        </p:nvPicPr>
        <p:blipFill>
          <a:blip r:embed="rId4"/>
          <a:stretch>
            <a:fillRect/>
          </a:stretch>
        </p:blipFill>
        <p:spPr>
          <a:xfrm>
            <a:off x="-1" y="4723126"/>
            <a:ext cx="7644582" cy="420374"/>
          </a:xfrm>
          <a:prstGeom prst="rect">
            <a:avLst/>
          </a:prstGeom>
        </p:spPr>
      </p:pic>
      <p:sp>
        <p:nvSpPr>
          <p:cNvPr id="9"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4192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8460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3583590" y="1259493"/>
            <a:ext cx="1976820" cy="1976820"/>
          </a:xfrm>
          <a:prstGeom prst="rect">
            <a:avLst/>
          </a:prstGeom>
        </p:spPr>
      </p:pic>
      <p:sp>
        <p:nvSpPr>
          <p:cNvPr id="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4598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4" name="Rectangle 3"/>
          <p:cNvSpPr/>
          <p:nvPr userDrawn="1"/>
        </p:nvSpPr>
        <p:spPr>
          <a:xfrm>
            <a:off x="-1" y="0"/>
            <a:ext cx="4574707" cy="4726989"/>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0"/>
            <a:ext cx="4569294" cy="4726989"/>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560286"/>
            <a:ext cx="3803650" cy="2899217"/>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7" name="Text Placeholder 11"/>
          <p:cNvSpPr>
            <a:spLocks noGrp="1"/>
          </p:cNvSpPr>
          <p:nvPr>
            <p:ph type="body" sz="quarter" idx="13" hasCustomPrompt="1"/>
          </p:nvPr>
        </p:nvSpPr>
        <p:spPr>
          <a:xfrm>
            <a:off x="399438" y="681439"/>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8" name="Text Placeholder 9"/>
          <p:cNvSpPr>
            <a:spLocks noGrp="1"/>
          </p:cNvSpPr>
          <p:nvPr>
            <p:ph type="body" sz="quarter" idx="14"/>
          </p:nvPr>
        </p:nvSpPr>
        <p:spPr>
          <a:xfrm>
            <a:off x="5042615" y="1560220"/>
            <a:ext cx="3803650" cy="2900148"/>
          </a:xfrm>
          <a:prstGeom prst="rect">
            <a:avLst/>
          </a:prstGeom>
        </p:spPr>
        <p:txBody>
          <a:bodyPr vert="horz" lIns="0" tIns="0" rIns="0" bIns="0"/>
          <a:lstStyle>
            <a:lvl1pPr marL="0" indent="0" algn="ctr">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9" name="Text Placeholder 11"/>
          <p:cNvSpPr>
            <a:spLocks noGrp="1"/>
          </p:cNvSpPr>
          <p:nvPr>
            <p:ph type="body" sz="quarter" idx="15" hasCustomPrompt="1"/>
          </p:nvPr>
        </p:nvSpPr>
        <p:spPr>
          <a:xfrm>
            <a:off x="5025530" y="682303"/>
            <a:ext cx="3849688" cy="56515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1" name="Picture 10"/>
          <p:cNvPicPr>
            <a:picLocks noChangeAspect="1"/>
          </p:cNvPicPr>
          <p:nvPr userDrawn="1"/>
        </p:nvPicPr>
        <p:blipFill>
          <a:blip r:embed="rId3"/>
          <a:stretch>
            <a:fillRect/>
          </a:stretch>
        </p:blipFill>
        <p:spPr>
          <a:xfrm>
            <a:off x="7928455" y="4713174"/>
            <a:ext cx="961393" cy="412025"/>
          </a:xfrm>
          <a:prstGeom prst="rect">
            <a:avLst/>
          </a:prstGeom>
        </p:spPr>
      </p:pic>
      <p:sp>
        <p:nvSpPr>
          <p:cNvPr id="12"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1947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 y="4723126"/>
            <a:ext cx="7644582" cy="420374"/>
          </a:xfrm>
          <a:prstGeom prst="rect">
            <a:avLst/>
          </a:prstGeom>
        </p:spPr>
      </p:pic>
      <p:sp>
        <p:nvSpPr>
          <p:cNvPr id="4" name="Rectangle 3"/>
          <p:cNvSpPr/>
          <p:nvPr userDrawn="1"/>
        </p:nvSpPr>
        <p:spPr>
          <a:xfrm>
            <a:off x="-1" y="994229"/>
            <a:ext cx="4574707" cy="373276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4706" y="994229"/>
            <a:ext cx="4569294" cy="3732760"/>
          </a:xfrm>
          <a:prstGeom prst="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9"/>
          <p:cNvSpPr>
            <a:spLocks noGrp="1"/>
          </p:cNvSpPr>
          <p:nvPr>
            <p:ph type="body" sz="quarter" idx="12"/>
          </p:nvPr>
        </p:nvSpPr>
        <p:spPr>
          <a:xfrm>
            <a:off x="416523" y="1349964"/>
            <a:ext cx="3803650" cy="3109540"/>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8" name="Text Placeholder 9"/>
          <p:cNvSpPr>
            <a:spLocks noGrp="1"/>
          </p:cNvSpPr>
          <p:nvPr>
            <p:ph type="body" sz="quarter" idx="14"/>
          </p:nvPr>
        </p:nvSpPr>
        <p:spPr>
          <a:xfrm>
            <a:off x="5042615" y="1349830"/>
            <a:ext cx="3803650" cy="3110538"/>
          </a:xfrm>
          <a:prstGeom prst="rect">
            <a:avLst/>
          </a:prstGeom>
        </p:spPr>
        <p:txBody>
          <a:bodyPr vert="horz" lIns="0" tIns="0" rIns="0" bIns="0"/>
          <a:lstStyle>
            <a:lvl1pPr marL="0" indent="0" algn="l">
              <a:buFontTx/>
              <a:buNone/>
              <a:defRPr sz="1800">
                <a:solidFill>
                  <a:schemeClr val="bg1"/>
                </a:solidFill>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2" name="Text Placeholder 11"/>
          <p:cNvSpPr>
            <a:spLocks noGrp="1"/>
          </p:cNvSpPr>
          <p:nvPr>
            <p:ph type="body" sz="quarter" idx="13" hasCustomPrompt="1"/>
          </p:nvPr>
        </p:nvSpPr>
        <p:spPr>
          <a:xfrm>
            <a:off x="848532" y="247394"/>
            <a:ext cx="7406142" cy="572667"/>
          </a:xfrm>
          <a:prstGeom prst="rect">
            <a:avLst/>
          </a:prstGeom>
        </p:spPr>
        <p:txBody>
          <a:bodyPr vert="horz" lIns="0" tIns="0" rIns="0" bIns="0"/>
          <a:lstStyle>
            <a:lvl1pPr marL="0" indent="0">
              <a:buFontTx/>
              <a:buNone/>
              <a:defRPr sz="3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3" name="Round Same Side Corner Rectangle 12"/>
          <p:cNvSpPr/>
          <p:nvPr userDrawn="1"/>
        </p:nvSpPr>
        <p:spPr>
          <a:xfrm rot="5400000">
            <a:off x="65637" y="181755"/>
            <a:ext cx="572669" cy="703943"/>
          </a:xfrm>
          <a:prstGeom prst="round2Same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stretch>
            <a:fillRect/>
          </a:stretch>
        </p:blipFill>
        <p:spPr>
          <a:xfrm>
            <a:off x="7935770" y="4725582"/>
            <a:ext cx="932439" cy="399617"/>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3557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11" name="Picture Placeholder 2"/>
          <p:cNvSpPr>
            <a:spLocks noGrp="1"/>
          </p:cNvSpPr>
          <p:nvPr>
            <p:ph type="pic" sz="quarter" idx="15" hasCustomPrompt="1"/>
          </p:nvPr>
        </p:nvSpPr>
        <p:spPr>
          <a:xfrm>
            <a:off x="370529" y="435430"/>
            <a:ext cx="8402944" cy="3519714"/>
          </a:xfrm>
          <a:prstGeom prst="rect">
            <a:avLst/>
          </a:prstGeom>
        </p:spPr>
        <p:txBody>
          <a:bodyPr vert="horz"/>
          <a:lstStyle/>
          <a:p>
            <a:r>
              <a:rPr lang="en-US" dirty="0"/>
              <a:t> Insert picture here </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5995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4723126"/>
            <a:ext cx="7644582" cy="420374"/>
          </a:xfrm>
          <a:prstGeom prst="rect">
            <a:avLst/>
          </a:prstGeom>
        </p:spPr>
      </p:pic>
      <p:sp>
        <p:nvSpPr>
          <p:cNvPr id="9" name="Text Placeholder 11"/>
          <p:cNvSpPr>
            <a:spLocks noGrp="1"/>
          </p:cNvSpPr>
          <p:nvPr>
            <p:ph type="body" sz="quarter" idx="14" hasCustomPrompt="1"/>
          </p:nvPr>
        </p:nvSpPr>
        <p:spPr>
          <a:xfrm>
            <a:off x="370529" y="4124147"/>
            <a:ext cx="8402943" cy="455112"/>
          </a:xfrm>
          <a:prstGeom prst="rect">
            <a:avLst/>
          </a:prstGeom>
        </p:spPr>
        <p:txBody>
          <a:bodyPr vert="horz" lIns="0" tIns="0" rIns="0" bIns="0"/>
          <a:lstStyle>
            <a:lvl1pPr marL="0" indent="0">
              <a:buFontTx/>
              <a:buNone/>
              <a:defRPr sz="1600" b="1" i="0">
                <a:solidFill>
                  <a:srgbClr val="273D77"/>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Caption</a:t>
            </a:r>
          </a:p>
        </p:txBody>
      </p:sp>
      <p:sp>
        <p:nvSpPr>
          <p:cNvPr id="7" name="Content Placeholder 7"/>
          <p:cNvSpPr>
            <a:spLocks noGrp="1"/>
          </p:cNvSpPr>
          <p:nvPr>
            <p:ph sz="quarter" idx="11"/>
          </p:nvPr>
        </p:nvSpPr>
        <p:spPr>
          <a:xfrm>
            <a:off x="370529" y="435430"/>
            <a:ext cx="8402943" cy="3519714"/>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009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Graphics_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25" name="Round Same Side Corner Rectangle 24"/>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9"/>
          <p:cNvSpPr>
            <a:spLocks noGrp="1"/>
          </p:cNvSpPr>
          <p:nvPr>
            <p:ph type="body" sz="quarter" idx="12"/>
          </p:nvPr>
        </p:nvSpPr>
        <p:spPr>
          <a:xfrm>
            <a:off x="416523" y="1309077"/>
            <a:ext cx="2413763" cy="3150426"/>
          </a:xfrm>
          <a:prstGeom prst="rect">
            <a:avLst/>
          </a:prstGeom>
        </p:spPr>
        <p:txBody>
          <a:bodyPr vert="horz" lIns="0" tIns="0" rIns="0" bIns="0"/>
          <a:lstStyle>
            <a:lvl1pPr marL="0" indent="0" algn="r">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Rounded Rectangle 10"/>
          <p:cNvSpPr/>
          <p:nvPr userDrawn="1"/>
        </p:nvSpPr>
        <p:spPr>
          <a:xfrm>
            <a:off x="3231871" y="3479167"/>
            <a:ext cx="2680258" cy="907766"/>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3231871" y="2405107"/>
            <a:ext cx="2680258" cy="907766"/>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a:off x="3231871" y="1331046"/>
            <a:ext cx="2680258" cy="907766"/>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1"/>
          <p:cNvSpPr>
            <a:spLocks noGrp="1"/>
          </p:cNvSpPr>
          <p:nvPr userDrawn="1">
            <p:ph type="body" sz="quarter" idx="15" hasCustomPrompt="1"/>
          </p:nvPr>
        </p:nvSpPr>
        <p:spPr>
          <a:xfrm>
            <a:off x="3524249" y="14553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userDrawn="1">
            <p:ph type="body" sz="quarter" idx="16" hasCustomPrompt="1"/>
          </p:nvPr>
        </p:nvSpPr>
        <p:spPr>
          <a:xfrm>
            <a:off x="3524249" y="25221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userDrawn="1">
            <p:ph type="body" sz="quarter" idx="17" hasCustomPrompt="1"/>
          </p:nvPr>
        </p:nvSpPr>
        <p:spPr>
          <a:xfrm>
            <a:off x="3524249" y="3588937"/>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2" name="Text Placeholder 9"/>
          <p:cNvSpPr>
            <a:spLocks noGrp="1"/>
          </p:cNvSpPr>
          <p:nvPr>
            <p:ph type="body" sz="quarter" idx="18"/>
          </p:nvPr>
        </p:nvSpPr>
        <p:spPr>
          <a:xfrm>
            <a:off x="6251266" y="1309077"/>
            <a:ext cx="2413763" cy="3150426"/>
          </a:xfrm>
          <a:prstGeom prst="rect">
            <a:avLst/>
          </a:prstGeom>
        </p:spPr>
        <p:txBody>
          <a:bodyPr vert="horz" lIns="0" tIns="0" rIns="0" bIns="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4"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65999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Graphics_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10" name="Text Placeholder 9"/>
          <p:cNvSpPr>
            <a:spLocks noGrp="1"/>
          </p:cNvSpPr>
          <p:nvPr>
            <p:ph type="body" sz="quarter" idx="12"/>
          </p:nvPr>
        </p:nvSpPr>
        <p:spPr>
          <a:xfrm>
            <a:off x="3766506" y="1533771"/>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508002" y="2442308"/>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08002" y="3360616"/>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876302" y="2442308"/>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876302" y="3370386"/>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7"/>
          </p:nvPr>
        </p:nvSpPr>
        <p:spPr>
          <a:xfrm>
            <a:off x="3766506" y="2463523"/>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Text Placeholder 9"/>
          <p:cNvSpPr>
            <a:spLocks noGrp="1"/>
          </p:cNvSpPr>
          <p:nvPr>
            <p:ph type="body" sz="quarter" idx="18"/>
          </p:nvPr>
        </p:nvSpPr>
        <p:spPr>
          <a:xfrm>
            <a:off x="3766506" y="3370386"/>
            <a:ext cx="4576418" cy="693616"/>
          </a:xfrm>
          <a:prstGeom prst="rect">
            <a:avLst/>
          </a:prstGeom>
        </p:spPr>
        <p:txBody>
          <a:bodyPr vert="horz" lIns="0" tIns="0" rIns="0" bIns="0" anchor="ctr"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6" name="Round Same Side Corner Rectangle 25"/>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7" name="Picture 16"/>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79002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Graphics_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 y="4723126"/>
            <a:ext cx="7644582" cy="420374"/>
          </a:xfrm>
          <a:prstGeom prst="rect">
            <a:avLst/>
          </a:prstGeom>
        </p:spPr>
      </p:pic>
      <p:sp>
        <p:nvSpPr>
          <p:cNvPr id="11" name="Chevron 10"/>
          <p:cNvSpPr/>
          <p:nvPr userDrawn="1"/>
        </p:nvSpPr>
        <p:spPr>
          <a:xfrm>
            <a:off x="508002" y="1533770"/>
            <a:ext cx="2803769" cy="693616"/>
          </a:xfrm>
          <a:prstGeom prst="chevron">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userDrawn="1"/>
        </p:nvSpPr>
        <p:spPr>
          <a:xfrm>
            <a:off x="3135088" y="1543540"/>
            <a:ext cx="2803769" cy="693616"/>
          </a:xfrm>
          <a:prstGeom prst="chevron">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userDrawn="1"/>
        </p:nvSpPr>
        <p:spPr>
          <a:xfrm>
            <a:off x="5769431" y="1543540"/>
            <a:ext cx="2803769" cy="693616"/>
          </a:xfrm>
          <a:prstGeom prst="chevron">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 Placeholder 11"/>
          <p:cNvSpPr>
            <a:spLocks noGrp="1"/>
          </p:cNvSpPr>
          <p:nvPr>
            <p:ph type="body" sz="quarter" idx="14" hasCustomPrompt="1"/>
          </p:nvPr>
        </p:nvSpPr>
        <p:spPr>
          <a:xfrm>
            <a:off x="876302"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0" name="Text Placeholder 11"/>
          <p:cNvSpPr>
            <a:spLocks noGrp="1"/>
          </p:cNvSpPr>
          <p:nvPr>
            <p:ph type="body" sz="quarter" idx="15" hasCustomPrompt="1"/>
          </p:nvPr>
        </p:nvSpPr>
        <p:spPr>
          <a:xfrm>
            <a:off x="3503388" y="154354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1" name="Text Placeholder 11"/>
          <p:cNvSpPr>
            <a:spLocks noGrp="1"/>
          </p:cNvSpPr>
          <p:nvPr>
            <p:ph type="body" sz="quarter" idx="16" hasCustomPrompt="1"/>
          </p:nvPr>
        </p:nvSpPr>
        <p:spPr>
          <a:xfrm>
            <a:off x="6137731" y="1553310"/>
            <a:ext cx="2095502" cy="683846"/>
          </a:xfrm>
          <a:prstGeom prst="rect">
            <a:avLst/>
          </a:prstGeom>
        </p:spPr>
        <p:txBody>
          <a:bodyPr vert="horz" lIns="0" tIns="0" rIns="0" bIns="0" anchor="ctr" anchorCtr="0"/>
          <a:lstStyle>
            <a:lvl1pPr marL="0" indent="0" algn="ctr">
              <a:buFontTx/>
              <a:buNone/>
              <a:defRPr sz="18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5" name="Text Placeholder 9"/>
          <p:cNvSpPr>
            <a:spLocks noGrp="1"/>
          </p:cNvSpPr>
          <p:nvPr>
            <p:ph type="body" sz="quarter" idx="18"/>
          </p:nvPr>
        </p:nvSpPr>
        <p:spPr>
          <a:xfrm>
            <a:off x="508002" y="2528556"/>
            <a:ext cx="8065198" cy="1876529"/>
          </a:xfrm>
          <a:prstGeom prst="rect">
            <a:avLst/>
          </a:prstGeom>
        </p:spPr>
        <p:txBody>
          <a:bodyPr vert="horz" lIns="0" tIns="0" rIns="0" bIns="0" anchor="t" anchorCtr="0"/>
          <a:lstStyle>
            <a:lvl1pPr marL="0" indent="0">
              <a:buFontTx/>
              <a:buNone/>
              <a:defRPr sz="24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4" name="Round Same Side Corner Rectangle 23"/>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26"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14" name="Picture 13"/>
          <p:cNvPicPr>
            <a:picLocks noChangeAspect="1"/>
          </p:cNvPicPr>
          <p:nvPr userDrawn="1"/>
        </p:nvPicPr>
        <p:blipFill>
          <a:blip r:embed="rId3"/>
          <a:stretch>
            <a:fillRect/>
          </a:stretch>
        </p:blipFill>
        <p:spPr>
          <a:xfrm>
            <a:off x="7913825" y="4637368"/>
            <a:ext cx="1104138" cy="473202"/>
          </a:xfrm>
          <a:prstGeom prst="rect">
            <a:avLst/>
          </a:prstGeom>
        </p:spPr>
      </p:pic>
      <p:sp>
        <p:nvSpPr>
          <p:cNvPr id="15"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69115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Graphics_4">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1" y="4723126"/>
            <a:ext cx="7644582" cy="420374"/>
          </a:xfrm>
          <a:prstGeom prst="rect">
            <a:avLst/>
          </a:prstGeom>
        </p:spPr>
      </p:pic>
      <p:sp>
        <p:nvSpPr>
          <p:cNvPr id="3" name="Rounded Rectangle 2"/>
          <p:cNvSpPr/>
          <p:nvPr userDrawn="1"/>
        </p:nvSpPr>
        <p:spPr>
          <a:xfrm>
            <a:off x="526000" y="1044749"/>
            <a:ext cx="2521996" cy="2168770"/>
          </a:xfrm>
          <a:prstGeom prst="round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 Same Side Corner Rectangle 7"/>
          <p:cNvSpPr/>
          <p:nvPr userDrawn="1"/>
        </p:nvSpPr>
        <p:spPr>
          <a:xfrm flipV="1">
            <a:off x="0" y="-2"/>
            <a:ext cx="9144000" cy="812801"/>
          </a:xfrm>
          <a:prstGeom prst="round2SameRect">
            <a:avLst>
              <a:gd name="adj1" fmla="val 50000"/>
              <a:gd name="adj2" fmla="val 0"/>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1"/>
          <p:cNvSpPr>
            <a:spLocks noGrp="1"/>
          </p:cNvSpPr>
          <p:nvPr>
            <p:ph type="body" sz="quarter" idx="13" hasCustomPrompt="1"/>
          </p:nvPr>
        </p:nvSpPr>
        <p:spPr>
          <a:xfrm>
            <a:off x="52600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9"/>
          <p:cNvSpPr>
            <a:spLocks noGrp="1"/>
          </p:cNvSpPr>
          <p:nvPr>
            <p:ph type="body" sz="quarter" idx="12"/>
          </p:nvPr>
        </p:nvSpPr>
        <p:spPr>
          <a:xfrm>
            <a:off x="52600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2" name="Rounded Rectangle 21"/>
          <p:cNvSpPr/>
          <p:nvPr userDrawn="1"/>
        </p:nvSpPr>
        <p:spPr>
          <a:xfrm>
            <a:off x="3290970" y="1044749"/>
            <a:ext cx="2521996" cy="2168770"/>
          </a:xfrm>
          <a:prstGeom prst="round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11"/>
          <p:cNvSpPr>
            <a:spLocks noGrp="1"/>
          </p:cNvSpPr>
          <p:nvPr>
            <p:ph type="body" sz="quarter" idx="14" hasCustomPrompt="1"/>
          </p:nvPr>
        </p:nvSpPr>
        <p:spPr>
          <a:xfrm>
            <a:off x="329097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4" name="Text Placeholder 9"/>
          <p:cNvSpPr>
            <a:spLocks noGrp="1"/>
          </p:cNvSpPr>
          <p:nvPr>
            <p:ph type="body" sz="quarter" idx="15"/>
          </p:nvPr>
        </p:nvSpPr>
        <p:spPr>
          <a:xfrm>
            <a:off x="329097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sp>
        <p:nvSpPr>
          <p:cNvPr id="25" name="Rounded Rectangle 24"/>
          <p:cNvSpPr/>
          <p:nvPr userDrawn="1"/>
        </p:nvSpPr>
        <p:spPr>
          <a:xfrm>
            <a:off x="6055940" y="1044749"/>
            <a:ext cx="2521996" cy="2168770"/>
          </a:xfrm>
          <a:prstGeom prst="roundRect">
            <a:avLst/>
          </a:prstGeom>
          <a:solidFill>
            <a:srgbClr val="298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11"/>
          <p:cNvSpPr>
            <a:spLocks noGrp="1"/>
          </p:cNvSpPr>
          <p:nvPr>
            <p:ph type="body" sz="quarter" idx="16" hasCustomPrompt="1"/>
          </p:nvPr>
        </p:nvSpPr>
        <p:spPr>
          <a:xfrm>
            <a:off x="6055941" y="1044749"/>
            <a:ext cx="2521996" cy="2168770"/>
          </a:xfrm>
          <a:prstGeom prst="rect">
            <a:avLst/>
          </a:prstGeom>
        </p:spPr>
        <p:txBody>
          <a:bodyPr vert="horz" lIns="0" tIns="0" rIns="0" bIns="0" anchor="ctr" anchorCtr="0"/>
          <a:lstStyle>
            <a:lvl1pPr marL="0" indent="0" algn="ctr">
              <a:buFontTx/>
              <a:buNone/>
              <a:defRPr sz="24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27" name="Text Placeholder 9"/>
          <p:cNvSpPr>
            <a:spLocks noGrp="1"/>
          </p:cNvSpPr>
          <p:nvPr>
            <p:ph type="body" sz="quarter" idx="17"/>
          </p:nvPr>
        </p:nvSpPr>
        <p:spPr>
          <a:xfrm>
            <a:off x="6055941" y="3389364"/>
            <a:ext cx="2521995" cy="1152769"/>
          </a:xfrm>
          <a:prstGeom prst="rect">
            <a:avLst/>
          </a:prstGeom>
        </p:spPr>
        <p:txBody>
          <a:bodyPr vert="horz" lIns="0" tIns="0" rIns="0" bIns="0"/>
          <a:lstStyle>
            <a:lvl1pPr marL="0" indent="0" algn="ctr">
              <a:buFontTx/>
              <a:buNone/>
              <a:defRPr sz="16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US" dirty="0"/>
              <a:t>Click to edit Master text styles</a:t>
            </a:r>
          </a:p>
        </p:txBody>
      </p:sp>
      <p:pic>
        <p:nvPicPr>
          <p:cNvPr id="15" name="Picture 14"/>
          <p:cNvPicPr>
            <a:picLocks noChangeAspect="1"/>
          </p:cNvPicPr>
          <p:nvPr userDrawn="1"/>
        </p:nvPicPr>
        <p:blipFill>
          <a:blip r:embed="rId3"/>
          <a:stretch>
            <a:fillRect/>
          </a:stretch>
        </p:blipFill>
        <p:spPr>
          <a:xfrm>
            <a:off x="7913825" y="4637368"/>
            <a:ext cx="1104138" cy="473202"/>
          </a:xfrm>
          <a:prstGeom prst="rect">
            <a:avLst/>
          </a:prstGeom>
        </p:spPr>
      </p:pic>
      <p:sp>
        <p:nvSpPr>
          <p:cNvPr id="1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99303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4" name="Round Same Side Corner Rectangle 3"/>
          <p:cNvSpPr/>
          <p:nvPr userDrawn="1"/>
        </p:nvSpPr>
        <p:spPr>
          <a:xfrm flipV="1">
            <a:off x="0" y="0"/>
            <a:ext cx="9144000" cy="2504096"/>
          </a:xfrm>
          <a:prstGeom prst="round2SameRect">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1"/>
          </p:nvPr>
        </p:nvSpPr>
        <p:spPr>
          <a:xfrm>
            <a:off x="517017" y="2648429"/>
            <a:ext cx="8109967" cy="1926782"/>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p:cNvSpPr>
            <a:spLocks noGrp="1"/>
          </p:cNvSpPr>
          <p:nvPr>
            <p:ph type="body" sz="quarter" idx="13" hasCustomPrompt="1"/>
          </p:nvPr>
        </p:nvSpPr>
        <p:spPr>
          <a:xfrm>
            <a:off x="848532" y="1219564"/>
            <a:ext cx="7406142" cy="656695"/>
          </a:xfrm>
          <a:prstGeom prst="rect">
            <a:avLst/>
          </a:prstGeom>
        </p:spPr>
        <p:txBody>
          <a:bodyPr vert="horz" lIns="0" tIns="0" rIns="0" bIns="0"/>
          <a:lstStyle>
            <a:lvl1pPr marL="0" indent="0" algn="ctr">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6" name="Text Placeholder 11"/>
          <p:cNvSpPr>
            <a:spLocks noGrp="1"/>
          </p:cNvSpPr>
          <p:nvPr>
            <p:ph type="body" sz="quarter" idx="14" hasCustomPrompt="1"/>
          </p:nvPr>
        </p:nvSpPr>
        <p:spPr>
          <a:xfrm>
            <a:off x="848532" y="2004648"/>
            <a:ext cx="7406142" cy="383981"/>
          </a:xfrm>
          <a:prstGeom prst="rect">
            <a:avLst/>
          </a:prstGeom>
        </p:spPr>
        <p:txBody>
          <a:bodyPr vert="horz" lIns="0" tIns="0" rIns="0" bIns="0"/>
          <a:lstStyle>
            <a:lvl1pPr marL="0" indent="0" algn="ctr">
              <a:buFontTx/>
              <a:buNone/>
              <a:defRPr sz="1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SUB TITLE</a:t>
            </a:r>
          </a:p>
        </p:txBody>
      </p:sp>
      <p:pic>
        <p:nvPicPr>
          <p:cNvPr id="11" name="Picture 10"/>
          <p:cNvPicPr>
            <a:picLocks noChangeAspect="1"/>
          </p:cNvPicPr>
          <p:nvPr userDrawn="1"/>
        </p:nvPicPr>
        <p:blipFill>
          <a:blip r:embed="rId3"/>
          <a:stretch>
            <a:fillRect/>
          </a:stretch>
        </p:blipFill>
        <p:spPr>
          <a:xfrm>
            <a:off x="7913825" y="4637368"/>
            <a:ext cx="1104138" cy="473202"/>
          </a:xfrm>
          <a:prstGeom prst="rect">
            <a:avLst/>
          </a:prstGeom>
        </p:spPr>
      </p:pic>
      <p:sp>
        <p:nvSpPr>
          <p:cNvPr id="9" name="Slide Number Placeholder 8"/>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8269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8163482"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7" name="Slide Number Placeholder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898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 y="4723126"/>
            <a:ext cx="7644582" cy="420374"/>
          </a:xfrm>
          <a:prstGeom prst="rect">
            <a:avLst/>
          </a:prstGeom>
        </p:spPr>
      </p:pic>
      <p:sp>
        <p:nvSpPr>
          <p:cNvPr id="9" name="Round Same Side Corner Rectangle 8"/>
          <p:cNvSpPr/>
          <p:nvPr userDrawn="1"/>
        </p:nvSpPr>
        <p:spPr>
          <a:xfrm flipV="1">
            <a:off x="0" y="0"/>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sp>
        <p:nvSpPr>
          <p:cNvPr id="12" name="Content Placeholder 7"/>
          <p:cNvSpPr>
            <a:spLocks noGrp="1"/>
          </p:cNvSpPr>
          <p:nvPr>
            <p:ph sz="quarter" idx="11"/>
          </p:nvPr>
        </p:nvSpPr>
        <p:spPr>
          <a:xfrm>
            <a:off x="479775" y="1219200"/>
            <a:ext cx="3620511"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p:cNvSpPr>
            <a:spLocks noGrp="1"/>
          </p:cNvSpPr>
          <p:nvPr>
            <p:ph sz="quarter" idx="14"/>
          </p:nvPr>
        </p:nvSpPr>
        <p:spPr>
          <a:xfrm>
            <a:off x="4586514" y="1219200"/>
            <a:ext cx="4056743" cy="3251200"/>
          </a:xfrm>
          <a:prstGeom prst="rect">
            <a:avLst/>
          </a:prstGeom>
        </p:spPr>
        <p:txBody>
          <a:bodyPr vert="horz"/>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stretch>
            <a:fillRect/>
          </a:stretch>
        </p:blipFill>
        <p:spPr>
          <a:xfrm>
            <a:off x="7913825" y="4637368"/>
            <a:ext cx="1104138" cy="473202"/>
          </a:xfrm>
          <a:prstGeom prst="rect">
            <a:avLst/>
          </a:prstGeom>
        </p:spPr>
      </p:pic>
      <p:sp>
        <p:nvSpPr>
          <p:cNvPr id="10"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126956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hart Placeholder 4"/>
          <p:cNvSpPr>
            <a:spLocks noGrp="1"/>
          </p:cNvSpPr>
          <p:nvPr>
            <p:ph type="chart" sz="quarter" idx="11"/>
          </p:nvPr>
        </p:nvSpPr>
        <p:spPr>
          <a:xfrm>
            <a:off x="479775" y="1224473"/>
            <a:ext cx="8003471" cy="3369298"/>
          </a:xfrm>
          <a:prstGeom prst="rect">
            <a:avLst/>
          </a:prstGeom>
        </p:spPr>
        <p:txBody>
          <a:bodyPr vert="horz"/>
          <a:lstStyle/>
          <a:p>
            <a:endParaRPr lang="en-US"/>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11763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 y="4723126"/>
            <a:ext cx="7644582" cy="420374"/>
          </a:xfrm>
          <a:prstGeom prst="rect">
            <a:avLst/>
          </a:prstGeom>
        </p:spPr>
      </p:pic>
      <p:sp>
        <p:nvSpPr>
          <p:cNvPr id="11" name="Round Same Side Corner Rectangle 10"/>
          <p:cNvSpPr/>
          <p:nvPr userDrawn="1"/>
        </p:nvSpPr>
        <p:spPr>
          <a:xfrm flipV="1">
            <a:off x="0" y="-3"/>
            <a:ext cx="9144000" cy="965202"/>
          </a:xfrm>
          <a:prstGeom prst="round2SameRect">
            <a:avLst>
              <a:gd name="adj1" fmla="val 40226"/>
              <a:gd name="adj2" fmla="val 2256"/>
            </a:avLst>
          </a:prstGeom>
          <a:solidFill>
            <a:srgbClr val="273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8B43"/>
              </a:solidFill>
            </a:endParaRPr>
          </a:p>
        </p:txBody>
      </p:sp>
      <p:sp>
        <p:nvSpPr>
          <p:cNvPr id="10" name="Text Placeholder 11"/>
          <p:cNvSpPr>
            <a:spLocks noGrp="1"/>
          </p:cNvSpPr>
          <p:nvPr>
            <p:ph type="body" sz="quarter" idx="13" hasCustomPrompt="1"/>
          </p:nvPr>
        </p:nvSpPr>
        <p:spPr>
          <a:xfrm>
            <a:off x="479775" y="252022"/>
            <a:ext cx="3960107" cy="565150"/>
          </a:xfrm>
          <a:prstGeom prst="rect">
            <a:avLst/>
          </a:prstGeom>
        </p:spPr>
        <p:txBody>
          <a:bodyPr vert="horz" lIns="0" tIns="0" rIns="0" bIns="0"/>
          <a:lstStyle>
            <a:lvl1pPr marL="0" indent="0">
              <a:buFontTx/>
              <a:buNone/>
              <a:defRPr sz="3600" b="1" i="0">
                <a:solidFill>
                  <a:schemeClr val="bg1"/>
                </a:solidFill>
              </a:defRPr>
            </a:lvl1pPr>
            <a:lvl2pPr marL="0" indent="0">
              <a:buFontTx/>
              <a:buNone/>
              <a:defRPr sz="2400" b="1" i="0">
                <a:solidFill>
                  <a:schemeClr val="bg1"/>
                </a:solidFill>
              </a:defRPr>
            </a:lvl2pPr>
            <a:lvl3pPr marL="0" indent="0">
              <a:buFontTx/>
              <a:buNone/>
              <a:defRPr sz="2400" b="1" i="0">
                <a:solidFill>
                  <a:schemeClr val="bg1"/>
                </a:solidFill>
              </a:defRPr>
            </a:lvl3pPr>
            <a:lvl4pPr marL="0" indent="0">
              <a:buFontTx/>
              <a:buNone/>
              <a:defRPr sz="2400" b="1" i="0">
                <a:solidFill>
                  <a:schemeClr val="bg1"/>
                </a:solidFill>
              </a:defRPr>
            </a:lvl4pPr>
            <a:lvl5pPr marL="0" indent="0">
              <a:buFontTx/>
              <a:buNone/>
              <a:defRPr sz="2400" b="1" i="0">
                <a:solidFill>
                  <a:schemeClr val="bg1"/>
                </a:solidFill>
              </a:defRPr>
            </a:lvl5pPr>
          </a:lstStyle>
          <a:p>
            <a:pPr lvl="0"/>
            <a:r>
              <a:rPr lang="en-US" dirty="0"/>
              <a:t>Title</a:t>
            </a:r>
          </a:p>
        </p:txBody>
      </p:sp>
      <p:pic>
        <p:nvPicPr>
          <p:cNvPr id="7" name="Picture 6"/>
          <p:cNvPicPr>
            <a:picLocks noChangeAspect="1"/>
          </p:cNvPicPr>
          <p:nvPr userDrawn="1"/>
        </p:nvPicPr>
        <p:blipFill>
          <a:blip r:embed="rId3"/>
          <a:stretch>
            <a:fillRect/>
          </a:stretch>
        </p:blipFill>
        <p:spPr>
          <a:xfrm>
            <a:off x="7913825" y="4637368"/>
            <a:ext cx="1104138" cy="473202"/>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269730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4723126"/>
            <a:ext cx="7644582" cy="420374"/>
          </a:xfrm>
          <a:prstGeom prst="rect">
            <a:avLst/>
          </a:prstGeom>
        </p:spPr>
      </p:pic>
      <p:pic>
        <p:nvPicPr>
          <p:cNvPr id="5" name="Picture 4"/>
          <p:cNvPicPr>
            <a:picLocks noChangeAspect="1"/>
          </p:cNvPicPr>
          <p:nvPr userDrawn="1"/>
        </p:nvPicPr>
        <p:blipFill>
          <a:blip r:embed="rId3"/>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2514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913825" y="4637368"/>
            <a:ext cx="1104138" cy="473202"/>
          </a:xfrm>
          <a:prstGeom prst="rect">
            <a:avLst/>
          </a:prstGeom>
        </p:spPr>
      </p:pic>
      <p:sp>
        <p:nvSpPr>
          <p:cNvPr id="4" name="Rectangle 6"/>
          <p:cNvSpPr>
            <a:spLocks noGrp="1" noChangeArrowheads="1"/>
          </p:cNvSpPr>
          <p:nvPr>
            <p:ph type="sldNum" sz="quarter" idx="4"/>
          </p:nvPr>
        </p:nvSpPr>
        <p:spPr>
          <a:xfrm>
            <a:off x="115824" y="4873968"/>
            <a:ext cx="1905000" cy="252451"/>
          </a:xfrm>
          <a:prstGeom prst="rect">
            <a:avLst/>
          </a:prstGeom>
        </p:spPr>
        <p:txBody>
          <a:bodyPr/>
          <a:lstStyle>
            <a:lvl1pPr>
              <a:defRPr sz="1000"/>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96100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76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0" y="3191228"/>
            <a:ext cx="9143999" cy="898525"/>
          </a:xfrm>
          <a:prstGeom prst="rect">
            <a:avLst/>
          </a:prstGeom>
        </p:spPr>
        <p:txBody>
          <a:bodyPr vert="horz"/>
          <a:lstStyle>
            <a:lvl1pPr marL="0" indent="0" algn="ctr">
              <a:buFontTx/>
              <a:buNone/>
              <a:defRPr sz="2400">
                <a:solidFill>
                  <a:schemeClr val="bg1"/>
                </a:solidFill>
                <a:latin typeface=""/>
              </a:defRPr>
            </a:lvl1pPr>
            <a:lvl2pPr marL="0" indent="0" algn="ctr">
              <a:buFontTx/>
              <a:buNone/>
              <a:defRPr sz="2400">
                <a:solidFill>
                  <a:schemeClr val="bg1"/>
                </a:solidFill>
                <a:latin typeface=""/>
              </a:defRPr>
            </a:lvl2pPr>
            <a:lvl3pPr marL="0" indent="0" algn="ctr">
              <a:buFontTx/>
              <a:buNone/>
              <a:defRPr sz="2400">
                <a:solidFill>
                  <a:schemeClr val="bg1"/>
                </a:solidFill>
                <a:latin typeface=""/>
              </a:defRPr>
            </a:lvl3pPr>
            <a:lvl4pPr marL="0" indent="0" algn="ctr">
              <a:buFontTx/>
              <a:buNone/>
              <a:defRPr sz="2400">
                <a:solidFill>
                  <a:schemeClr val="bg1"/>
                </a:solidFill>
                <a:latin typeface=""/>
              </a:defRPr>
            </a:lvl4pPr>
            <a:lvl5pPr marL="0" indent="0" algn="ctr">
              <a:buFontTx/>
              <a:buNone/>
              <a:defRPr sz="2400">
                <a:solidFill>
                  <a:schemeClr val="bg1"/>
                </a:solidFill>
                <a:latin typeface=""/>
              </a:defRPr>
            </a:lvl5pPr>
          </a:lstStyle>
          <a:p>
            <a:pPr lvl="0"/>
            <a:r>
              <a:rPr lang="en-US" dirty="0"/>
              <a:t>Click to edit Master text styles</a:t>
            </a:r>
          </a:p>
        </p:txBody>
      </p:sp>
      <p:pic>
        <p:nvPicPr>
          <p:cNvPr id="5" name="Picture 4"/>
          <p:cNvPicPr>
            <a:picLocks noChangeAspect="1"/>
          </p:cNvPicPr>
          <p:nvPr userDrawn="1"/>
        </p:nvPicPr>
        <p:blipFill>
          <a:blip r:embed="rId2"/>
          <a:stretch>
            <a:fillRect/>
          </a:stretch>
        </p:blipFill>
        <p:spPr>
          <a:xfrm>
            <a:off x="3583590" y="1259493"/>
            <a:ext cx="1976820" cy="1976820"/>
          </a:xfrm>
          <a:prstGeom prst="rect">
            <a:avLst/>
          </a:prstGeom>
        </p:spPr>
      </p:pic>
      <p:sp>
        <p:nvSpPr>
          <p:cNvPr id="6" name="Rectangle 6"/>
          <p:cNvSpPr>
            <a:spLocks noGrp="1" noChangeArrowheads="1"/>
          </p:cNvSpPr>
          <p:nvPr>
            <p:ph type="sldNum" sz="quarter" idx="4"/>
          </p:nvPr>
        </p:nvSpPr>
        <p:spPr>
          <a:xfrm>
            <a:off x="115824" y="4873968"/>
            <a:ext cx="1905000" cy="252451"/>
          </a:xfrm>
          <a:prstGeom prst="rect">
            <a:avLst/>
          </a:prstGeom>
        </p:spPr>
        <p:txBody>
          <a:bodyPr/>
          <a:lstStyle>
            <a:lvl1pPr>
              <a:defRPr sz="1000">
                <a:solidFill>
                  <a:schemeClr val="bg1"/>
                </a:solidFill>
              </a:defRPr>
            </a:lvl1pPr>
          </a:lstStyle>
          <a:p>
            <a:fld id="{E601D6DB-97CE-48F9-AE37-764B251179C9}" type="slidenum">
              <a:rPr lang="en-US" altLang="en-US" smtClean="0"/>
              <a:pPr/>
              <a:t>‹#›</a:t>
            </a:fld>
            <a:endParaRPr lang="en-US" altLang="en-US" dirty="0"/>
          </a:p>
        </p:txBody>
      </p:sp>
    </p:spTree>
    <p:extLst>
      <p:ext uri="{BB962C8B-B14F-4D97-AF65-F5344CB8AC3E}">
        <p14:creationId xmlns:p14="http://schemas.microsoft.com/office/powerpoint/2010/main" val="3949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894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81" r:id="rId4"/>
    <p:sldLayoutId id="2147483667" r:id="rId5"/>
    <p:sldLayoutId id="2147483680" r:id="rId6"/>
    <p:sldLayoutId id="2147483668" r:id="rId7"/>
    <p:sldLayoutId id="2147483686" r:id="rId8"/>
    <p:sldLayoutId id="2147483669" r:id="rId9"/>
    <p:sldLayoutId id="2147483672" r:id="rId10"/>
    <p:sldLayoutId id="2147483673" r:id="rId11"/>
    <p:sldLayoutId id="2147483671" r:id="rId12"/>
    <p:sldLayoutId id="2147483678" r:id="rId13"/>
    <p:sldLayoutId id="2147483683" r:id="rId14"/>
    <p:sldLayoutId id="2147483682" r:id="rId15"/>
    <p:sldLayoutId id="2147483677" r:id="rId16"/>
    <p:sldLayoutId id="2147483675" r:id="rId17"/>
    <p:sldLayoutId id="2147483676" r:id="rId18"/>
    <p:sldLayoutId id="2147483674"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1FE4A2-37A4-4D43-AF3B-3DB0B7AC311F}"/>
              </a:ext>
            </a:extLst>
          </p:cNvPr>
          <p:cNvSpPr>
            <a:spLocks noGrp="1"/>
          </p:cNvSpPr>
          <p:nvPr>
            <p:ph type="body" sz="quarter" idx="13"/>
          </p:nvPr>
        </p:nvSpPr>
        <p:spPr/>
        <p:txBody>
          <a:bodyPr/>
          <a:lstStyle/>
          <a:p>
            <a:pPr algn="ctr"/>
            <a:r>
              <a:rPr lang="en-US" sz="4500" dirty="0"/>
              <a:t>My Life, My Recovery</a:t>
            </a:r>
          </a:p>
        </p:txBody>
      </p:sp>
      <p:sp>
        <p:nvSpPr>
          <p:cNvPr id="5" name="Text Placeholder 4">
            <a:extLst>
              <a:ext uri="{FF2B5EF4-FFF2-40B4-BE49-F238E27FC236}">
                <a16:creationId xmlns:a16="http://schemas.microsoft.com/office/drawing/2014/main" id="{C48BBC6F-B58B-44DA-ACE4-80085298BF91}"/>
              </a:ext>
            </a:extLst>
          </p:cNvPr>
          <p:cNvSpPr>
            <a:spLocks noGrp="1"/>
          </p:cNvSpPr>
          <p:nvPr>
            <p:ph type="body" sz="quarter" idx="14"/>
          </p:nvPr>
        </p:nvSpPr>
        <p:spPr/>
        <p:txBody>
          <a:bodyPr/>
          <a:lstStyle/>
          <a:p>
            <a:pPr algn="ctr"/>
            <a:endParaRPr lang="en-US" sz="3000" i="1" dirty="0"/>
          </a:p>
          <a:p>
            <a:pPr algn="ctr"/>
            <a:r>
              <a:rPr lang="en-US" sz="3000" i="1" dirty="0"/>
              <a:t>How Nutrition Helps with Recovery</a:t>
            </a:r>
          </a:p>
          <a:p>
            <a:endParaRPr lang="en-US" dirty="0"/>
          </a:p>
        </p:txBody>
      </p:sp>
      <p:sp>
        <p:nvSpPr>
          <p:cNvPr id="2" name="TextBox 1">
            <a:extLst>
              <a:ext uri="{FF2B5EF4-FFF2-40B4-BE49-F238E27FC236}">
                <a16:creationId xmlns:a16="http://schemas.microsoft.com/office/drawing/2014/main" id="{2DE46556-B338-4BE7-AFA0-E173733B0699}"/>
              </a:ext>
            </a:extLst>
          </p:cNvPr>
          <p:cNvSpPr txBox="1"/>
          <p:nvPr/>
        </p:nvSpPr>
        <p:spPr>
          <a:xfrm>
            <a:off x="7282543" y="4242964"/>
            <a:ext cx="1756954" cy="276999"/>
          </a:xfrm>
          <a:prstGeom prst="rect">
            <a:avLst/>
          </a:prstGeom>
          <a:noFill/>
        </p:spPr>
        <p:txBody>
          <a:bodyPr wrap="square" rtlCol="0">
            <a:spAutoFit/>
          </a:bodyPr>
          <a:lstStyle/>
          <a:p>
            <a:r>
              <a:rPr lang="en-US" sz="1200" dirty="0">
                <a:solidFill>
                  <a:schemeClr val="bg1"/>
                </a:solidFill>
              </a:rPr>
              <a:t>Melanie Savoy, LDAC</a:t>
            </a:r>
          </a:p>
        </p:txBody>
      </p:sp>
    </p:spTree>
    <p:extLst>
      <p:ext uri="{BB962C8B-B14F-4D97-AF65-F5344CB8AC3E}">
        <p14:creationId xmlns:p14="http://schemas.microsoft.com/office/powerpoint/2010/main" val="111876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10</a:t>
            </a:fld>
            <a:endParaRPr lang="en-US" altLang="en-US" dirty="0"/>
          </a:p>
        </p:txBody>
      </p:sp>
      <p:sp>
        <p:nvSpPr>
          <p:cNvPr id="3" name="TextBox 2">
            <a:extLst>
              <a:ext uri="{FF2B5EF4-FFF2-40B4-BE49-F238E27FC236}">
                <a16:creationId xmlns:a16="http://schemas.microsoft.com/office/drawing/2014/main" id="{422F6BB3-901E-48F2-B99B-386C9BBC4B72}"/>
              </a:ext>
            </a:extLst>
          </p:cNvPr>
          <p:cNvSpPr txBox="1"/>
          <p:nvPr/>
        </p:nvSpPr>
        <p:spPr>
          <a:xfrm>
            <a:off x="215537" y="261257"/>
            <a:ext cx="1196290" cy="553998"/>
          </a:xfrm>
          <a:prstGeom prst="rect">
            <a:avLst/>
          </a:prstGeom>
          <a:noFill/>
        </p:spPr>
        <p:txBody>
          <a:bodyPr wrap="none" rtlCol="0">
            <a:spAutoFit/>
          </a:bodyPr>
          <a:lstStyle/>
          <a:p>
            <a:r>
              <a:rPr lang="en-US" sz="3000" dirty="0"/>
              <a:t>Water</a:t>
            </a:r>
          </a:p>
        </p:txBody>
      </p:sp>
      <p:sp>
        <p:nvSpPr>
          <p:cNvPr id="6" name="TextBox 5">
            <a:extLst>
              <a:ext uri="{FF2B5EF4-FFF2-40B4-BE49-F238E27FC236}">
                <a16:creationId xmlns:a16="http://schemas.microsoft.com/office/drawing/2014/main" id="{C5EBA9C0-D0AD-400B-98F9-3244D55DD272}"/>
              </a:ext>
            </a:extLst>
          </p:cNvPr>
          <p:cNvSpPr txBox="1"/>
          <p:nvPr/>
        </p:nvSpPr>
        <p:spPr>
          <a:xfrm>
            <a:off x="215537" y="815255"/>
            <a:ext cx="2166582" cy="923330"/>
          </a:xfrm>
          <a:prstGeom prst="rect">
            <a:avLst/>
          </a:prstGeom>
          <a:noFill/>
        </p:spPr>
        <p:txBody>
          <a:bodyPr wrap="square" rtlCol="0">
            <a:spAutoFit/>
          </a:bodyPr>
          <a:lstStyle/>
          <a:p>
            <a:r>
              <a:rPr lang="en-US" b="1" dirty="0"/>
              <a:t>Why Drink Water?</a:t>
            </a:r>
          </a:p>
          <a:p>
            <a:endParaRPr lang="en-US" b="1" u="sng" dirty="0">
              <a:solidFill>
                <a:srgbClr val="00B050"/>
              </a:solidFill>
            </a:endParaRPr>
          </a:p>
          <a:p>
            <a:endParaRPr lang="en-US" dirty="0"/>
          </a:p>
        </p:txBody>
      </p:sp>
      <p:cxnSp>
        <p:nvCxnSpPr>
          <p:cNvPr id="8" name="Straight Connector 7">
            <a:extLst>
              <a:ext uri="{FF2B5EF4-FFF2-40B4-BE49-F238E27FC236}">
                <a16:creationId xmlns:a16="http://schemas.microsoft.com/office/drawing/2014/main" id="{7C137892-08D7-47CB-A83D-47934048238F}"/>
              </a:ext>
            </a:extLst>
          </p:cNvPr>
          <p:cNvCxnSpPr>
            <a:cxnSpLocks/>
          </p:cNvCxnSpPr>
          <p:nvPr/>
        </p:nvCxnSpPr>
        <p:spPr>
          <a:xfrm>
            <a:off x="287383" y="1192293"/>
            <a:ext cx="199208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D3F73D4-2F8D-43A7-9509-A9B2D5D428AE}"/>
              </a:ext>
            </a:extLst>
          </p:cNvPr>
          <p:cNvSpPr txBox="1"/>
          <p:nvPr/>
        </p:nvSpPr>
        <p:spPr>
          <a:xfrm>
            <a:off x="287384" y="1323703"/>
            <a:ext cx="2943822" cy="1969770"/>
          </a:xfrm>
          <a:prstGeom prst="rect">
            <a:avLst/>
          </a:prstGeom>
          <a:noFill/>
        </p:spPr>
        <p:txBody>
          <a:bodyPr wrap="square" rtlCol="0">
            <a:spAutoFit/>
          </a:bodyPr>
          <a:lstStyle/>
          <a:p>
            <a:pPr marL="114300" indent="-114300">
              <a:spcBef>
                <a:spcPts val="600"/>
              </a:spcBef>
              <a:buFont typeface="Arial" panose="020B0604020202020204" pitchFamily="34" charset="0"/>
              <a:buChar char="•"/>
            </a:pPr>
            <a:r>
              <a:rPr lang="en-US" sz="1400" dirty="0"/>
              <a:t>Helps lose weight</a:t>
            </a:r>
          </a:p>
          <a:p>
            <a:pPr marL="114300" indent="-114300">
              <a:spcBef>
                <a:spcPts val="600"/>
              </a:spcBef>
              <a:buFont typeface="Arial" panose="020B0604020202020204" pitchFamily="34" charset="0"/>
              <a:buChar char="•"/>
            </a:pPr>
            <a:r>
              <a:rPr lang="en-US" sz="1400" dirty="0"/>
              <a:t>Promotes healthy skin</a:t>
            </a:r>
          </a:p>
          <a:p>
            <a:pPr marL="114300" indent="-114300">
              <a:spcBef>
                <a:spcPts val="600"/>
              </a:spcBef>
              <a:buFont typeface="Arial" panose="020B0604020202020204" pitchFamily="34" charset="0"/>
              <a:buChar char="•"/>
            </a:pPr>
            <a:r>
              <a:rPr lang="en-US" sz="1400" dirty="0"/>
              <a:t>Fights infection</a:t>
            </a:r>
          </a:p>
          <a:p>
            <a:pPr marL="114300" indent="-114300">
              <a:spcBef>
                <a:spcPts val="600"/>
              </a:spcBef>
              <a:buFont typeface="Arial" panose="020B0604020202020204" pitchFamily="34" charset="0"/>
              <a:buChar char="•"/>
            </a:pPr>
            <a:r>
              <a:rPr lang="en-US" sz="1400" dirty="0"/>
              <a:t>Helps get rid of toxins from the body</a:t>
            </a:r>
          </a:p>
          <a:p>
            <a:pPr marL="114300" indent="-114300">
              <a:spcBef>
                <a:spcPts val="600"/>
              </a:spcBef>
              <a:buFont typeface="Arial" panose="020B0604020202020204" pitchFamily="34" charset="0"/>
              <a:buChar char="•"/>
            </a:pPr>
            <a:r>
              <a:rPr lang="en-US" sz="1400" dirty="0"/>
              <a:t>Promotes a healthy heart</a:t>
            </a:r>
          </a:p>
          <a:p>
            <a:endParaRPr lang="en-US" dirty="0"/>
          </a:p>
        </p:txBody>
      </p:sp>
      <p:sp>
        <p:nvSpPr>
          <p:cNvPr id="12" name="TextBox 11">
            <a:extLst>
              <a:ext uri="{FF2B5EF4-FFF2-40B4-BE49-F238E27FC236}">
                <a16:creationId xmlns:a16="http://schemas.microsoft.com/office/drawing/2014/main" id="{45FEB311-E198-47DF-A717-25545032D497}"/>
              </a:ext>
            </a:extLst>
          </p:cNvPr>
          <p:cNvSpPr txBox="1"/>
          <p:nvPr/>
        </p:nvSpPr>
        <p:spPr>
          <a:xfrm>
            <a:off x="3010989" y="1254035"/>
            <a:ext cx="2756262" cy="1692771"/>
          </a:xfrm>
          <a:prstGeom prst="rect">
            <a:avLst/>
          </a:prstGeom>
          <a:noFill/>
        </p:spPr>
        <p:txBody>
          <a:bodyPr wrap="square" rtlCol="0">
            <a:spAutoFit/>
          </a:bodyPr>
          <a:lstStyle/>
          <a:p>
            <a:pPr marL="114300" indent="-114300">
              <a:spcBef>
                <a:spcPts val="600"/>
              </a:spcBef>
              <a:buFont typeface="Arial" panose="020B0604020202020204" pitchFamily="34" charset="0"/>
              <a:buChar char="•"/>
            </a:pPr>
            <a:r>
              <a:rPr lang="en-US" sz="1400" dirty="0"/>
              <a:t>Helps prevent joint pains and arthritis</a:t>
            </a:r>
          </a:p>
          <a:p>
            <a:pPr marL="114300" indent="-114300">
              <a:spcBef>
                <a:spcPts val="600"/>
              </a:spcBef>
              <a:buFont typeface="Arial" panose="020B0604020202020204" pitchFamily="34" charset="0"/>
              <a:buChar char="•"/>
            </a:pPr>
            <a:r>
              <a:rPr lang="en-US" sz="1400" dirty="0"/>
              <a:t>Helps boost energy</a:t>
            </a:r>
          </a:p>
          <a:p>
            <a:pPr marL="114300" indent="-114300">
              <a:spcBef>
                <a:spcPts val="600"/>
              </a:spcBef>
              <a:buFont typeface="Arial" panose="020B0604020202020204" pitchFamily="34" charset="0"/>
              <a:buChar char="•"/>
            </a:pPr>
            <a:r>
              <a:rPr lang="en-US" sz="1400" dirty="0"/>
              <a:t>Helps prevent constipation</a:t>
            </a:r>
          </a:p>
          <a:p>
            <a:pPr marL="114300" indent="-114300">
              <a:spcBef>
                <a:spcPts val="600"/>
              </a:spcBef>
              <a:buFont typeface="Arial" panose="020B0604020202020204" pitchFamily="34" charset="0"/>
              <a:buChar char="•"/>
            </a:pPr>
            <a:r>
              <a:rPr lang="en-US" sz="1400" dirty="0"/>
              <a:t>Reduces the risk of cancer</a:t>
            </a:r>
          </a:p>
          <a:p>
            <a:pPr marL="114300" indent="-114300">
              <a:spcBef>
                <a:spcPts val="600"/>
              </a:spcBef>
              <a:buFont typeface="Arial" panose="020B0604020202020204" pitchFamily="34" charset="0"/>
              <a:buChar char="•"/>
            </a:pPr>
            <a:r>
              <a:rPr lang="en-US" sz="1400" dirty="0"/>
              <a:t>Improves Productivity</a:t>
            </a:r>
          </a:p>
        </p:txBody>
      </p:sp>
      <p:sp>
        <p:nvSpPr>
          <p:cNvPr id="13" name="TextBox 12">
            <a:extLst>
              <a:ext uri="{FF2B5EF4-FFF2-40B4-BE49-F238E27FC236}">
                <a16:creationId xmlns:a16="http://schemas.microsoft.com/office/drawing/2014/main" id="{A4F1CBE7-7C92-45F0-B690-889338988664}"/>
              </a:ext>
            </a:extLst>
          </p:cNvPr>
          <p:cNvSpPr txBox="1"/>
          <p:nvPr/>
        </p:nvSpPr>
        <p:spPr>
          <a:xfrm>
            <a:off x="287384" y="3148149"/>
            <a:ext cx="3677193" cy="646331"/>
          </a:xfrm>
          <a:prstGeom prst="rect">
            <a:avLst/>
          </a:prstGeom>
          <a:noFill/>
        </p:spPr>
        <p:txBody>
          <a:bodyPr wrap="square" rtlCol="0">
            <a:spAutoFit/>
          </a:bodyPr>
          <a:lstStyle/>
          <a:p>
            <a:r>
              <a:rPr lang="en-US" b="1" dirty="0"/>
              <a:t>How much Should you Drink?</a:t>
            </a:r>
          </a:p>
          <a:p>
            <a:endParaRPr lang="en-US" dirty="0"/>
          </a:p>
        </p:txBody>
      </p:sp>
      <p:cxnSp>
        <p:nvCxnSpPr>
          <p:cNvPr id="14" name="Straight Connector 13">
            <a:extLst>
              <a:ext uri="{FF2B5EF4-FFF2-40B4-BE49-F238E27FC236}">
                <a16:creationId xmlns:a16="http://schemas.microsoft.com/office/drawing/2014/main" id="{7B3040C0-A9E3-4687-83B9-AF89DB93B814}"/>
              </a:ext>
            </a:extLst>
          </p:cNvPr>
          <p:cNvCxnSpPr>
            <a:cxnSpLocks/>
          </p:cNvCxnSpPr>
          <p:nvPr/>
        </p:nvCxnSpPr>
        <p:spPr>
          <a:xfrm>
            <a:off x="363993" y="3532722"/>
            <a:ext cx="331366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6687671-923E-440C-9F08-EA78BC5B55B9}"/>
              </a:ext>
            </a:extLst>
          </p:cNvPr>
          <p:cNvSpPr txBox="1"/>
          <p:nvPr/>
        </p:nvSpPr>
        <p:spPr>
          <a:xfrm>
            <a:off x="287382" y="3631477"/>
            <a:ext cx="5675811" cy="523220"/>
          </a:xfrm>
          <a:prstGeom prst="rect">
            <a:avLst/>
          </a:prstGeom>
          <a:noFill/>
        </p:spPr>
        <p:txBody>
          <a:bodyPr wrap="square" rtlCol="0">
            <a:spAutoFit/>
          </a:bodyPr>
          <a:lstStyle/>
          <a:p>
            <a:r>
              <a:rPr lang="en-US" sz="1400" dirty="0"/>
              <a:t>The recommended daily fluid intake varies depending on factors such as gender, physical activity, and climate.</a:t>
            </a:r>
            <a:endParaRPr lang="en-US" dirty="0"/>
          </a:p>
        </p:txBody>
      </p:sp>
      <p:sp>
        <p:nvSpPr>
          <p:cNvPr id="18" name="TextBox 17">
            <a:extLst>
              <a:ext uri="{FF2B5EF4-FFF2-40B4-BE49-F238E27FC236}">
                <a16:creationId xmlns:a16="http://schemas.microsoft.com/office/drawing/2014/main" id="{3A320252-1477-43DA-AAF4-5385C46DA438}"/>
              </a:ext>
            </a:extLst>
          </p:cNvPr>
          <p:cNvSpPr txBox="1"/>
          <p:nvPr/>
        </p:nvSpPr>
        <p:spPr>
          <a:xfrm>
            <a:off x="411480" y="4271554"/>
            <a:ext cx="2468880" cy="101566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Men should drink about 15.5 cups (3.7 liters) of fluids per day.</a:t>
            </a:r>
          </a:p>
          <a:p>
            <a:endParaRPr lang="en-US" dirty="0"/>
          </a:p>
        </p:txBody>
      </p:sp>
      <p:sp>
        <p:nvSpPr>
          <p:cNvPr id="20" name="TextBox 19">
            <a:extLst>
              <a:ext uri="{FF2B5EF4-FFF2-40B4-BE49-F238E27FC236}">
                <a16:creationId xmlns:a16="http://schemas.microsoft.com/office/drawing/2014/main" id="{917C84AF-5E65-47FA-BD08-E8F585B195EF}"/>
              </a:ext>
            </a:extLst>
          </p:cNvPr>
          <p:cNvSpPr txBox="1"/>
          <p:nvPr/>
        </p:nvSpPr>
        <p:spPr>
          <a:xfrm>
            <a:off x="3176016" y="4271554"/>
            <a:ext cx="2904744"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Women should drink about 11.5 cups (2.7 liters) of fluids per day.</a:t>
            </a:r>
            <a:endParaRPr lang="en-US" dirty="0"/>
          </a:p>
        </p:txBody>
      </p:sp>
      <p:sp>
        <p:nvSpPr>
          <p:cNvPr id="21" name="TextBox 20">
            <a:extLst>
              <a:ext uri="{FF2B5EF4-FFF2-40B4-BE49-F238E27FC236}">
                <a16:creationId xmlns:a16="http://schemas.microsoft.com/office/drawing/2014/main" id="{E54B5046-641F-433E-8712-3B175242A88D}"/>
              </a:ext>
            </a:extLst>
          </p:cNvPr>
          <p:cNvSpPr txBox="1"/>
          <p:nvPr/>
        </p:nvSpPr>
        <p:spPr>
          <a:xfrm>
            <a:off x="6361611" y="999309"/>
            <a:ext cx="2566852" cy="3570208"/>
          </a:xfrm>
          <a:prstGeom prst="rect">
            <a:avLst/>
          </a:prstGeom>
          <a:solidFill>
            <a:srgbClr val="00B050"/>
          </a:solidFill>
        </p:spPr>
        <p:txBody>
          <a:bodyPr wrap="square" rtlCol="0">
            <a:spAutoFit/>
          </a:bodyPr>
          <a:lstStyle/>
          <a:p>
            <a:pPr algn="ctr"/>
            <a:r>
              <a:rPr lang="en-US" sz="1600" b="1" dirty="0"/>
              <a:t>You body is ~60% water and water plays vital roles in nearly every function. </a:t>
            </a:r>
          </a:p>
          <a:p>
            <a:endParaRPr lang="en-US" sz="1600" b="1" dirty="0"/>
          </a:p>
          <a:p>
            <a:r>
              <a:rPr lang="en-US" sz="1600" b="1" dirty="0"/>
              <a:t>Examples include </a:t>
            </a:r>
          </a:p>
          <a:p>
            <a:pPr marL="342900" indent="-342900">
              <a:buFont typeface="Arial" panose="020B0604020202020204" pitchFamily="34" charset="0"/>
              <a:buChar char="•"/>
            </a:pPr>
            <a:r>
              <a:rPr lang="en-US" sz="1600" b="1" dirty="0"/>
              <a:t>facilitating brain function </a:t>
            </a:r>
          </a:p>
          <a:p>
            <a:pPr marL="342900" indent="-342900">
              <a:buFont typeface="Arial" panose="020B0604020202020204" pitchFamily="34" charset="0"/>
              <a:buChar char="•"/>
            </a:pPr>
            <a:r>
              <a:rPr lang="en-US" sz="1600" b="1" dirty="0"/>
              <a:t>improving mood </a:t>
            </a:r>
          </a:p>
          <a:p>
            <a:pPr marL="342900" indent="-342900">
              <a:buFont typeface="Arial" panose="020B0604020202020204" pitchFamily="34" charset="0"/>
              <a:buChar char="•"/>
            </a:pPr>
            <a:r>
              <a:rPr lang="en-US" sz="1600" b="1" dirty="0"/>
              <a:t>flushing out toxins</a:t>
            </a:r>
          </a:p>
          <a:p>
            <a:pPr marL="342900" indent="-342900">
              <a:buFont typeface="Arial" panose="020B0604020202020204" pitchFamily="34" charset="0"/>
              <a:buChar char="•"/>
            </a:pPr>
            <a:r>
              <a:rPr lang="en-US" sz="1600" b="1" dirty="0"/>
              <a:t>transferring nutrients between cells</a:t>
            </a:r>
          </a:p>
          <a:p>
            <a:endParaRPr lang="en-US" dirty="0"/>
          </a:p>
        </p:txBody>
      </p:sp>
      <p:pic>
        <p:nvPicPr>
          <p:cNvPr id="22" name="Picture 21">
            <a:extLst>
              <a:ext uri="{FF2B5EF4-FFF2-40B4-BE49-F238E27FC236}">
                <a16:creationId xmlns:a16="http://schemas.microsoft.com/office/drawing/2014/main" id="{55FCD7A2-FF92-48F6-B125-21347ECA6797}"/>
              </a:ext>
            </a:extLst>
          </p:cNvPr>
          <p:cNvPicPr>
            <a:picLocks noChangeAspect="1"/>
          </p:cNvPicPr>
          <p:nvPr/>
        </p:nvPicPr>
        <p:blipFill>
          <a:blip r:embed="rId2"/>
          <a:stretch>
            <a:fillRect/>
          </a:stretch>
        </p:blipFill>
        <p:spPr>
          <a:xfrm>
            <a:off x="4135432" y="58784"/>
            <a:ext cx="778158" cy="1195251"/>
          </a:xfrm>
          <a:prstGeom prst="rect">
            <a:avLst/>
          </a:prstGeom>
        </p:spPr>
      </p:pic>
    </p:spTree>
    <p:extLst>
      <p:ext uri="{BB962C8B-B14F-4D97-AF65-F5344CB8AC3E}">
        <p14:creationId xmlns:p14="http://schemas.microsoft.com/office/powerpoint/2010/main" val="366924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01D6DB-97CE-48F9-AE37-764B251179C9}" type="slidenum">
              <a:rPr lang="en-US" altLang="en-US" smtClean="0"/>
              <a:pPr/>
              <a:t>11</a:t>
            </a:fld>
            <a:endParaRPr lang="en-US" altLang="en-US" dirty="0"/>
          </a:p>
        </p:txBody>
      </p:sp>
      <p:sp>
        <p:nvSpPr>
          <p:cNvPr id="4" name="TextBox 3">
            <a:extLst>
              <a:ext uri="{FF2B5EF4-FFF2-40B4-BE49-F238E27FC236}">
                <a16:creationId xmlns:a16="http://schemas.microsoft.com/office/drawing/2014/main" id="{130A9C6A-BD0D-4AAA-B075-65F1EE1819A7}"/>
              </a:ext>
            </a:extLst>
          </p:cNvPr>
          <p:cNvSpPr txBox="1"/>
          <p:nvPr/>
        </p:nvSpPr>
        <p:spPr>
          <a:xfrm>
            <a:off x="248194" y="293914"/>
            <a:ext cx="8601892" cy="553998"/>
          </a:xfrm>
          <a:prstGeom prst="rect">
            <a:avLst/>
          </a:prstGeom>
          <a:noFill/>
        </p:spPr>
        <p:txBody>
          <a:bodyPr wrap="square" rtlCol="0">
            <a:spAutoFit/>
          </a:bodyPr>
          <a:lstStyle/>
          <a:p>
            <a:pPr algn="ctr"/>
            <a:r>
              <a:rPr lang="en-US" sz="3000" b="1" dirty="0"/>
              <a:t>Nutrition: Tips to Succeed</a:t>
            </a:r>
          </a:p>
        </p:txBody>
      </p:sp>
      <p:sp>
        <p:nvSpPr>
          <p:cNvPr id="5" name="TextBox 4">
            <a:extLst>
              <a:ext uri="{FF2B5EF4-FFF2-40B4-BE49-F238E27FC236}">
                <a16:creationId xmlns:a16="http://schemas.microsoft.com/office/drawing/2014/main" id="{0C9F1163-BBC4-4052-9EF9-F2024D24C54B}"/>
              </a:ext>
            </a:extLst>
          </p:cNvPr>
          <p:cNvSpPr txBox="1"/>
          <p:nvPr/>
        </p:nvSpPr>
        <p:spPr>
          <a:xfrm>
            <a:off x="372291" y="1201783"/>
            <a:ext cx="5101046" cy="3816429"/>
          </a:xfrm>
          <a:prstGeom prst="rect">
            <a:avLst/>
          </a:prstGeom>
          <a:noFill/>
        </p:spPr>
        <p:txBody>
          <a:bodyPr wrap="square" rtlCol="0">
            <a:spAutoFit/>
          </a:bodyPr>
          <a:lstStyle/>
          <a:p>
            <a:pPr marL="285750" indent="-285750">
              <a:buFont typeface="Arial" panose="020B0604020202020204" pitchFamily="34" charset="0"/>
              <a:buChar char="•"/>
            </a:pPr>
            <a:r>
              <a:rPr lang="en-US" sz="1600" dirty="0"/>
              <a:t>Stick to regular mealtimes (at least three meals a day)</a:t>
            </a:r>
          </a:p>
          <a:p>
            <a:pPr marL="285750" indent="-285750">
              <a:buFont typeface="Arial" panose="020B0604020202020204" pitchFamily="34" charset="0"/>
              <a:buChar char="•"/>
            </a:pPr>
            <a:r>
              <a:rPr lang="en-US" sz="1600" dirty="0"/>
              <a:t>Eat nutritious meals and snacks i.e. low in fat</a:t>
            </a:r>
          </a:p>
          <a:p>
            <a:pPr marL="285750" indent="-285750">
              <a:buFont typeface="Arial" panose="020B0604020202020204" pitchFamily="34" charset="0"/>
              <a:buChar char="•"/>
            </a:pPr>
            <a:r>
              <a:rPr lang="en-US" sz="1600" dirty="0"/>
              <a:t>Get more protein, complex carbohydrates, and dietary fiber</a:t>
            </a:r>
          </a:p>
          <a:p>
            <a:pPr marL="285750" indent="-285750">
              <a:buFont typeface="Arial" panose="020B0604020202020204" pitchFamily="34" charset="0"/>
              <a:buChar char="•"/>
            </a:pPr>
            <a:r>
              <a:rPr lang="en-US" sz="1600" dirty="0"/>
              <a:t>Talk to medical provider about vitamin and mineral supplements including B-complex, zinc, and vitamins A and C.</a:t>
            </a:r>
          </a:p>
          <a:p>
            <a:pPr marL="285750" indent="-285750">
              <a:buFont typeface="Arial" panose="020B0604020202020204" pitchFamily="34" charset="0"/>
              <a:buChar char="•"/>
            </a:pPr>
            <a:r>
              <a:rPr lang="en-US" sz="1600" dirty="0"/>
              <a:t>Get regular physical activity/exercise.</a:t>
            </a:r>
          </a:p>
          <a:p>
            <a:pPr marL="285750" indent="-285750">
              <a:buFont typeface="Arial" panose="020B0604020202020204" pitchFamily="34" charset="0"/>
              <a:buChar char="•"/>
            </a:pPr>
            <a:r>
              <a:rPr lang="en-US" sz="1600" dirty="0"/>
              <a:t>Reduce caffeine</a:t>
            </a:r>
          </a:p>
          <a:p>
            <a:pPr marL="285750" indent="-285750">
              <a:buFont typeface="Arial" panose="020B0604020202020204" pitchFamily="34" charset="0"/>
              <a:buChar char="•"/>
            </a:pPr>
            <a:r>
              <a:rPr lang="en-US" sz="1600" dirty="0"/>
              <a:t>Drink plenty of water</a:t>
            </a:r>
          </a:p>
          <a:p>
            <a:pPr marL="285750" indent="-285750">
              <a:buFont typeface="Arial" panose="020B0604020202020204" pitchFamily="34" charset="0"/>
              <a:buChar char="•"/>
            </a:pPr>
            <a:r>
              <a:rPr lang="en-US" sz="1600" dirty="0"/>
              <a:t>Monitor your sugar intake</a:t>
            </a:r>
          </a:p>
          <a:p>
            <a:pPr marL="285750" indent="-285750">
              <a:buFont typeface="Arial" panose="020B0604020202020204" pitchFamily="34" charset="0"/>
              <a:buChar char="•"/>
            </a:pPr>
            <a:r>
              <a:rPr lang="en-US" sz="1600" dirty="0"/>
              <a:t>Get enough sleep</a:t>
            </a:r>
          </a:p>
          <a:p>
            <a:pPr marL="285750" indent="-285750">
              <a:buFont typeface="Arial" panose="020B0604020202020204" pitchFamily="34" charset="0"/>
              <a:buChar char="•"/>
            </a:pPr>
            <a:r>
              <a:rPr lang="en-US" sz="1600" dirty="0"/>
              <a:t>Work on your recovery process every day</a:t>
            </a:r>
          </a:p>
          <a:p>
            <a:endParaRPr lang="en-US" dirty="0"/>
          </a:p>
        </p:txBody>
      </p:sp>
      <p:pic>
        <p:nvPicPr>
          <p:cNvPr id="6" name="Picture 5">
            <a:extLst>
              <a:ext uri="{FF2B5EF4-FFF2-40B4-BE49-F238E27FC236}">
                <a16:creationId xmlns:a16="http://schemas.microsoft.com/office/drawing/2014/main" id="{D6B0AFC7-98C9-42BC-95F1-A8CBA1331BE6}"/>
              </a:ext>
            </a:extLst>
          </p:cNvPr>
          <p:cNvPicPr>
            <a:picLocks noChangeAspect="1"/>
          </p:cNvPicPr>
          <p:nvPr/>
        </p:nvPicPr>
        <p:blipFill>
          <a:blip r:embed="rId3"/>
          <a:stretch>
            <a:fillRect/>
          </a:stretch>
        </p:blipFill>
        <p:spPr>
          <a:xfrm>
            <a:off x="5316524" y="821530"/>
            <a:ext cx="3693049" cy="3541463"/>
          </a:xfrm>
          <a:prstGeom prst="rect">
            <a:avLst/>
          </a:prstGeom>
        </p:spPr>
      </p:pic>
    </p:spTree>
    <p:extLst>
      <p:ext uri="{BB962C8B-B14F-4D97-AF65-F5344CB8AC3E}">
        <p14:creationId xmlns:p14="http://schemas.microsoft.com/office/powerpoint/2010/main" val="172045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CABC10-F97A-4DEF-A2D6-B3146090B901}"/>
              </a:ext>
            </a:extLst>
          </p:cNvPr>
          <p:cNvSpPr>
            <a:spLocks noGrp="1"/>
          </p:cNvSpPr>
          <p:nvPr>
            <p:ph sz="quarter" idx="11"/>
          </p:nvPr>
        </p:nvSpPr>
        <p:spPr>
          <a:xfrm>
            <a:off x="517018" y="2648429"/>
            <a:ext cx="2696446" cy="1061422"/>
          </a:xfrm>
        </p:spPr>
        <p:txBody>
          <a:bodyPr/>
          <a:lstStyle/>
          <a:p>
            <a:pPr>
              <a:spcBef>
                <a:spcPts val="600"/>
              </a:spcBef>
            </a:pPr>
            <a:r>
              <a:rPr lang="en-US" sz="1400" b="1" dirty="0">
                <a:solidFill>
                  <a:schemeClr val="accent6"/>
                </a:solidFill>
              </a:rPr>
              <a:t>Poultry &amp; Fish: </a:t>
            </a:r>
            <a:r>
              <a:rPr lang="en-US" sz="1400" dirty="0"/>
              <a:t>contain tyrosine, an amino acid essential in creating dopamine and norepinephrine. This is a good way to enhance your mood and well-being.</a:t>
            </a:r>
          </a:p>
        </p:txBody>
      </p:sp>
      <p:sp>
        <p:nvSpPr>
          <p:cNvPr id="3" name="Text Placeholder 2">
            <a:extLst>
              <a:ext uri="{FF2B5EF4-FFF2-40B4-BE49-F238E27FC236}">
                <a16:creationId xmlns:a16="http://schemas.microsoft.com/office/drawing/2014/main" id="{C7D9F65C-119C-498C-A7E3-3754579EE0F6}"/>
              </a:ext>
            </a:extLst>
          </p:cNvPr>
          <p:cNvSpPr>
            <a:spLocks noGrp="1"/>
          </p:cNvSpPr>
          <p:nvPr>
            <p:ph type="body" sz="quarter" idx="13"/>
          </p:nvPr>
        </p:nvSpPr>
        <p:spPr>
          <a:xfrm>
            <a:off x="744583" y="235132"/>
            <a:ext cx="7510091" cy="751114"/>
          </a:xfrm>
        </p:spPr>
        <p:txBody>
          <a:bodyPr/>
          <a:lstStyle/>
          <a:p>
            <a:r>
              <a:rPr lang="en-US" sz="3000" dirty="0"/>
              <a:t>Foods for Addiction Recovery</a:t>
            </a:r>
          </a:p>
        </p:txBody>
      </p:sp>
      <p:sp>
        <p:nvSpPr>
          <p:cNvPr id="4" name="Text Placeholder 3">
            <a:extLst>
              <a:ext uri="{FF2B5EF4-FFF2-40B4-BE49-F238E27FC236}">
                <a16:creationId xmlns:a16="http://schemas.microsoft.com/office/drawing/2014/main" id="{BD130B05-8ABE-4AFA-B290-CF76BF5B313F}"/>
              </a:ext>
            </a:extLst>
          </p:cNvPr>
          <p:cNvSpPr>
            <a:spLocks noGrp="1"/>
          </p:cNvSpPr>
          <p:nvPr>
            <p:ph type="body" sz="quarter" idx="14"/>
          </p:nvPr>
        </p:nvSpPr>
        <p:spPr>
          <a:xfrm>
            <a:off x="2788920" y="1110344"/>
            <a:ext cx="4990011" cy="751114"/>
          </a:xfrm>
        </p:spPr>
        <p:txBody>
          <a:bodyPr/>
          <a:lstStyle/>
          <a:p>
            <a:r>
              <a:rPr lang="en-US" dirty="0">
                <a:solidFill>
                  <a:srgbClr val="00B050"/>
                </a:solidFill>
              </a:rPr>
              <a:t>Tackle common everyday moments where we can make a difference by improving on what matters most to you</a:t>
            </a:r>
          </a:p>
          <a:p>
            <a:endParaRPr lang="en-US" dirty="0"/>
          </a:p>
        </p:txBody>
      </p:sp>
      <p:sp>
        <p:nvSpPr>
          <p:cNvPr id="5" name="Slide Number Placeholder 4">
            <a:extLst>
              <a:ext uri="{FF2B5EF4-FFF2-40B4-BE49-F238E27FC236}">
                <a16:creationId xmlns:a16="http://schemas.microsoft.com/office/drawing/2014/main" id="{4E2954D5-F1EA-476A-872B-6743F1C2D118}"/>
              </a:ext>
            </a:extLst>
          </p:cNvPr>
          <p:cNvSpPr>
            <a:spLocks noGrp="1"/>
          </p:cNvSpPr>
          <p:nvPr>
            <p:ph type="sldNum" sz="quarter" idx="4"/>
          </p:nvPr>
        </p:nvSpPr>
        <p:spPr/>
        <p:txBody>
          <a:bodyPr/>
          <a:lstStyle/>
          <a:p>
            <a:fld id="{E601D6DB-97CE-48F9-AE37-764B251179C9}" type="slidenum">
              <a:rPr lang="en-US" altLang="en-US" smtClean="0"/>
              <a:pPr/>
              <a:t>12</a:t>
            </a:fld>
            <a:endParaRPr lang="en-US" altLang="en-US" dirty="0"/>
          </a:p>
        </p:txBody>
      </p:sp>
      <p:pic>
        <p:nvPicPr>
          <p:cNvPr id="6" name="Picture 5">
            <a:extLst>
              <a:ext uri="{FF2B5EF4-FFF2-40B4-BE49-F238E27FC236}">
                <a16:creationId xmlns:a16="http://schemas.microsoft.com/office/drawing/2014/main" id="{DEB1F3E3-09C2-46B9-A076-AC1EC761A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2020824" y="1044986"/>
            <a:ext cx="612648" cy="612648"/>
          </a:xfrm>
          <a:prstGeom prst="rect">
            <a:avLst/>
          </a:prstGeom>
        </p:spPr>
      </p:pic>
    </p:spTree>
    <p:extLst>
      <p:ext uri="{BB962C8B-B14F-4D97-AF65-F5344CB8AC3E}">
        <p14:creationId xmlns:p14="http://schemas.microsoft.com/office/powerpoint/2010/main" val="371748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601D6DB-97CE-48F9-AE37-764B251179C9}" type="slidenum">
              <a:rPr lang="en-US" altLang="en-US" smtClean="0"/>
              <a:pPr/>
              <a:t>13</a:t>
            </a:fld>
            <a:endParaRPr lang="en-US" altLang="en-US" dirty="0"/>
          </a:p>
        </p:txBody>
      </p:sp>
      <p:sp>
        <p:nvSpPr>
          <p:cNvPr id="5" name="TextBox 4">
            <a:extLst>
              <a:ext uri="{FF2B5EF4-FFF2-40B4-BE49-F238E27FC236}">
                <a16:creationId xmlns:a16="http://schemas.microsoft.com/office/drawing/2014/main" id="{163A7B29-18F6-47BF-8A8D-8ED4BD1C032B}"/>
              </a:ext>
            </a:extLst>
          </p:cNvPr>
          <p:cNvSpPr txBox="1"/>
          <p:nvPr/>
        </p:nvSpPr>
        <p:spPr>
          <a:xfrm>
            <a:off x="620486" y="359229"/>
            <a:ext cx="7569925" cy="553998"/>
          </a:xfrm>
          <a:prstGeom prst="rect">
            <a:avLst/>
          </a:prstGeom>
          <a:noFill/>
        </p:spPr>
        <p:txBody>
          <a:bodyPr wrap="square" rtlCol="0">
            <a:spAutoFit/>
          </a:bodyPr>
          <a:lstStyle/>
          <a:p>
            <a:pPr algn="ctr"/>
            <a:r>
              <a:rPr lang="en-US" sz="3000" b="1" dirty="0"/>
              <a:t>Foods for Addiction Recovery</a:t>
            </a:r>
          </a:p>
        </p:txBody>
      </p:sp>
      <p:sp>
        <p:nvSpPr>
          <p:cNvPr id="6" name="TextBox 5">
            <a:extLst>
              <a:ext uri="{FF2B5EF4-FFF2-40B4-BE49-F238E27FC236}">
                <a16:creationId xmlns:a16="http://schemas.microsoft.com/office/drawing/2014/main" id="{14606F4F-BF54-46D3-8DA8-657179BBE44D}"/>
              </a:ext>
            </a:extLst>
          </p:cNvPr>
          <p:cNvSpPr txBox="1"/>
          <p:nvPr/>
        </p:nvSpPr>
        <p:spPr>
          <a:xfrm>
            <a:off x="1994698" y="1147853"/>
            <a:ext cx="6537959" cy="646331"/>
          </a:xfrm>
          <a:prstGeom prst="rect">
            <a:avLst/>
          </a:prstGeom>
          <a:noFill/>
        </p:spPr>
        <p:txBody>
          <a:bodyPr wrap="square" rtlCol="0">
            <a:spAutoFit/>
          </a:bodyPr>
          <a:lstStyle/>
          <a:p>
            <a:r>
              <a:rPr lang="en-US" dirty="0">
                <a:solidFill>
                  <a:srgbClr val="00B050"/>
                </a:solidFill>
              </a:rPr>
              <a:t>Tackle common everyday moments where we can make a difference by improving on what matters most to you.</a:t>
            </a:r>
            <a:endParaRPr lang="en-US" dirty="0"/>
          </a:p>
        </p:txBody>
      </p:sp>
      <p:pic>
        <p:nvPicPr>
          <p:cNvPr id="7" name="Picture 6">
            <a:extLst>
              <a:ext uri="{FF2B5EF4-FFF2-40B4-BE49-F238E27FC236}">
                <a16:creationId xmlns:a16="http://schemas.microsoft.com/office/drawing/2014/main" id="{21E68D58-5E38-4247-9730-3A64876963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068324" y="1156063"/>
            <a:ext cx="612648" cy="612648"/>
          </a:xfrm>
          <a:prstGeom prst="rect">
            <a:avLst/>
          </a:prstGeom>
        </p:spPr>
      </p:pic>
      <p:sp>
        <p:nvSpPr>
          <p:cNvPr id="8" name="TextBox 7">
            <a:extLst>
              <a:ext uri="{FF2B5EF4-FFF2-40B4-BE49-F238E27FC236}">
                <a16:creationId xmlns:a16="http://schemas.microsoft.com/office/drawing/2014/main" id="{4E78F101-57CB-421B-9ABE-C2BB8F184001}"/>
              </a:ext>
            </a:extLst>
          </p:cNvPr>
          <p:cNvSpPr txBox="1"/>
          <p:nvPr/>
        </p:nvSpPr>
        <p:spPr>
          <a:xfrm>
            <a:off x="150224" y="1874520"/>
            <a:ext cx="2730136" cy="1015663"/>
          </a:xfrm>
          <a:prstGeom prst="rect">
            <a:avLst/>
          </a:prstGeom>
          <a:noFill/>
        </p:spPr>
        <p:txBody>
          <a:bodyPr wrap="square" rtlCol="0">
            <a:spAutoFit/>
          </a:bodyPr>
          <a:lstStyle/>
          <a:p>
            <a:r>
              <a:rPr lang="en-US" sz="1200" b="1" dirty="0">
                <a:solidFill>
                  <a:schemeClr val="accent6"/>
                </a:solidFill>
              </a:rPr>
              <a:t>Poultry &amp; Fish: </a:t>
            </a:r>
            <a:r>
              <a:rPr lang="en-US" sz="1200" dirty="0"/>
              <a:t>contain tyrosine, an amino acid essential in creating dopamine and norepinephrine. This is a good way to enhance your mood and well-being.</a:t>
            </a:r>
            <a:endParaRPr lang="en-US" dirty="0"/>
          </a:p>
        </p:txBody>
      </p:sp>
      <p:sp>
        <p:nvSpPr>
          <p:cNvPr id="10" name="TextBox 9">
            <a:extLst>
              <a:ext uri="{FF2B5EF4-FFF2-40B4-BE49-F238E27FC236}">
                <a16:creationId xmlns:a16="http://schemas.microsoft.com/office/drawing/2014/main" id="{250C0AEB-B20C-43C1-B1C1-1C67E3CE5D3C}"/>
              </a:ext>
            </a:extLst>
          </p:cNvPr>
          <p:cNvSpPr txBox="1"/>
          <p:nvPr/>
        </p:nvSpPr>
        <p:spPr>
          <a:xfrm>
            <a:off x="209006" y="3082834"/>
            <a:ext cx="2671355" cy="1477328"/>
          </a:xfrm>
          <a:prstGeom prst="rect">
            <a:avLst/>
          </a:prstGeom>
          <a:noFill/>
        </p:spPr>
        <p:txBody>
          <a:bodyPr wrap="square" rtlCol="0">
            <a:spAutoFit/>
          </a:bodyPr>
          <a:lstStyle/>
          <a:p>
            <a:r>
              <a:rPr lang="en-US" sz="1200" b="1" dirty="0">
                <a:solidFill>
                  <a:schemeClr val="accent6"/>
                </a:solidFill>
              </a:rPr>
              <a:t>Bananas: </a:t>
            </a:r>
            <a:r>
              <a:rPr lang="en-US" sz="1200" dirty="0"/>
              <a:t>a good source of the amino acid tryptophan, which is needed to produce serotonin for healthy sleep. Bananas are also a good source of potassium, vitamin B6 and vitamin C.</a:t>
            </a:r>
          </a:p>
          <a:p>
            <a:endParaRPr lang="en-US" dirty="0"/>
          </a:p>
        </p:txBody>
      </p:sp>
      <p:sp>
        <p:nvSpPr>
          <p:cNvPr id="11" name="TextBox 10">
            <a:extLst>
              <a:ext uri="{FF2B5EF4-FFF2-40B4-BE49-F238E27FC236}">
                <a16:creationId xmlns:a16="http://schemas.microsoft.com/office/drawing/2014/main" id="{2CD9A1AC-9A70-4382-A51E-BBD0C2AABEDC}"/>
              </a:ext>
            </a:extLst>
          </p:cNvPr>
          <p:cNvSpPr txBox="1"/>
          <p:nvPr/>
        </p:nvSpPr>
        <p:spPr>
          <a:xfrm>
            <a:off x="2952207" y="1874521"/>
            <a:ext cx="2926078" cy="1015663"/>
          </a:xfrm>
          <a:prstGeom prst="rect">
            <a:avLst/>
          </a:prstGeom>
          <a:noFill/>
        </p:spPr>
        <p:txBody>
          <a:bodyPr wrap="square" rtlCol="0">
            <a:spAutoFit/>
          </a:bodyPr>
          <a:lstStyle/>
          <a:p>
            <a:r>
              <a:rPr lang="en-US" sz="1200" b="1" dirty="0">
                <a:solidFill>
                  <a:schemeClr val="accent6"/>
                </a:solidFill>
              </a:rPr>
              <a:t>Yogurt: </a:t>
            </a:r>
            <a:r>
              <a:rPr lang="en-US" sz="1200" dirty="0"/>
              <a:t>Repairing the digestive system is essential for increasing your body’s absorption of nutrients. Yogurt contains probiotics that can help your gut build up a healthy microbiome in recovery.</a:t>
            </a:r>
            <a:endParaRPr lang="en-US" dirty="0"/>
          </a:p>
        </p:txBody>
      </p:sp>
      <p:sp>
        <p:nvSpPr>
          <p:cNvPr id="12" name="TextBox 11">
            <a:extLst>
              <a:ext uri="{FF2B5EF4-FFF2-40B4-BE49-F238E27FC236}">
                <a16:creationId xmlns:a16="http://schemas.microsoft.com/office/drawing/2014/main" id="{9452C151-D20E-4239-9CD4-4EFF683D89C4}"/>
              </a:ext>
            </a:extLst>
          </p:cNvPr>
          <p:cNvSpPr txBox="1"/>
          <p:nvPr/>
        </p:nvSpPr>
        <p:spPr>
          <a:xfrm>
            <a:off x="5950132" y="1874521"/>
            <a:ext cx="3141617" cy="1384995"/>
          </a:xfrm>
          <a:prstGeom prst="rect">
            <a:avLst/>
          </a:prstGeom>
          <a:noFill/>
        </p:spPr>
        <p:txBody>
          <a:bodyPr wrap="square" rtlCol="0">
            <a:spAutoFit/>
          </a:bodyPr>
          <a:lstStyle/>
          <a:p>
            <a:r>
              <a:rPr lang="en-US" sz="1200" b="1" dirty="0">
                <a:solidFill>
                  <a:schemeClr val="accent6"/>
                </a:solidFill>
              </a:rPr>
              <a:t>Vegetables: </a:t>
            </a:r>
            <a:r>
              <a:rPr lang="en-US" sz="1200" dirty="0"/>
              <a:t>Any and all vegetables provide a range of vitamins, minerals, fiber and other key nutrients that the body needs for fuel and function. Leafy greens like kale, cruciferous vegetables like broccoli and starchy veggies like potatoes all play an essential role. </a:t>
            </a:r>
            <a:endParaRPr lang="en-US" dirty="0"/>
          </a:p>
        </p:txBody>
      </p:sp>
      <p:sp>
        <p:nvSpPr>
          <p:cNvPr id="13" name="TextBox 12">
            <a:extLst>
              <a:ext uri="{FF2B5EF4-FFF2-40B4-BE49-F238E27FC236}">
                <a16:creationId xmlns:a16="http://schemas.microsoft.com/office/drawing/2014/main" id="{5E87D5E7-7853-4F38-A033-CD9999E27729}"/>
              </a:ext>
            </a:extLst>
          </p:cNvPr>
          <p:cNvSpPr txBox="1"/>
          <p:nvPr/>
        </p:nvSpPr>
        <p:spPr>
          <a:xfrm>
            <a:off x="2973543" y="3063240"/>
            <a:ext cx="2956994" cy="1569660"/>
          </a:xfrm>
          <a:prstGeom prst="rect">
            <a:avLst/>
          </a:prstGeom>
          <a:noFill/>
        </p:spPr>
        <p:txBody>
          <a:bodyPr wrap="square" rtlCol="0">
            <a:spAutoFit/>
          </a:bodyPr>
          <a:lstStyle/>
          <a:p>
            <a:pPr>
              <a:spcBef>
                <a:spcPts val="600"/>
              </a:spcBef>
            </a:pPr>
            <a:r>
              <a:rPr lang="en-US" sz="1200" b="1" dirty="0">
                <a:solidFill>
                  <a:schemeClr val="accent6"/>
                </a:solidFill>
              </a:rPr>
              <a:t>Whole Grains: </a:t>
            </a:r>
            <a:r>
              <a:rPr lang="en-US" sz="1200" dirty="0"/>
              <a:t>provide the body with complex carbs that keep you feeling fuller for longer, and they also contribute much-needed fiber to help the digestive system recover. You can often find whole-grain versions of foods like bread and pasta to replace their white flour counterparts.</a:t>
            </a:r>
          </a:p>
        </p:txBody>
      </p:sp>
      <p:sp>
        <p:nvSpPr>
          <p:cNvPr id="14" name="TextBox 13">
            <a:extLst>
              <a:ext uri="{FF2B5EF4-FFF2-40B4-BE49-F238E27FC236}">
                <a16:creationId xmlns:a16="http://schemas.microsoft.com/office/drawing/2014/main" id="{23110FD1-B175-4B69-A08A-F2D6D2891FE1}"/>
              </a:ext>
            </a:extLst>
          </p:cNvPr>
          <p:cNvSpPr txBox="1"/>
          <p:nvPr/>
        </p:nvSpPr>
        <p:spPr>
          <a:xfrm>
            <a:off x="6023719" y="3339853"/>
            <a:ext cx="2617361" cy="830997"/>
          </a:xfrm>
          <a:prstGeom prst="rect">
            <a:avLst/>
          </a:prstGeom>
          <a:noFill/>
        </p:spPr>
        <p:txBody>
          <a:bodyPr wrap="square" rtlCol="0">
            <a:spAutoFit/>
          </a:bodyPr>
          <a:lstStyle/>
          <a:p>
            <a:pPr>
              <a:spcBef>
                <a:spcPts val="600"/>
              </a:spcBef>
            </a:pPr>
            <a:r>
              <a:rPr lang="en-US" sz="1200" b="1" dirty="0">
                <a:solidFill>
                  <a:schemeClr val="accent6"/>
                </a:solidFill>
              </a:rPr>
              <a:t>Blueberries: </a:t>
            </a:r>
            <a:r>
              <a:rPr lang="en-US" sz="1200" dirty="0"/>
              <a:t>contain antioxidants, which help boost the immune system and reduce the overrun of free radicals and other toxins.</a:t>
            </a:r>
          </a:p>
        </p:txBody>
      </p:sp>
    </p:spTree>
    <p:extLst>
      <p:ext uri="{BB962C8B-B14F-4D97-AF65-F5344CB8AC3E}">
        <p14:creationId xmlns:p14="http://schemas.microsoft.com/office/powerpoint/2010/main" val="382203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endParaRPr lang="en-US" sz="3000" b="1" dirty="0"/>
          </a:p>
          <a:p>
            <a:r>
              <a:rPr lang="en-US" sz="3000" b="1" dirty="0"/>
              <a:t>Group Discussion</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14</a:t>
            </a:fld>
            <a:endParaRPr lang="en-US" altLang="en-US" dirty="0"/>
          </a:p>
        </p:txBody>
      </p:sp>
      <p:pic>
        <p:nvPicPr>
          <p:cNvPr id="4" name="Content Placeholder 3">
            <a:extLst>
              <a:ext uri="{FF2B5EF4-FFF2-40B4-BE49-F238E27FC236}">
                <a16:creationId xmlns:a16="http://schemas.microsoft.com/office/drawing/2014/main" id="{867E5C19-C237-4351-8299-CBF42941D7DC}"/>
              </a:ext>
            </a:extLst>
          </p:cNvPr>
          <p:cNvPicPr>
            <a:picLocks noChangeAspect="1"/>
          </p:cNvPicPr>
          <p:nvPr/>
        </p:nvPicPr>
        <p:blipFill>
          <a:blip r:embed="rId3"/>
          <a:stretch>
            <a:fillRect/>
          </a:stretch>
        </p:blipFill>
        <p:spPr>
          <a:xfrm>
            <a:off x="2445341" y="651673"/>
            <a:ext cx="4253316" cy="2988817"/>
          </a:xfrm>
          <a:prstGeom prst="rect">
            <a:avLst/>
          </a:prstGeom>
        </p:spPr>
      </p:pic>
    </p:spTree>
    <p:extLst>
      <p:ext uri="{BB962C8B-B14F-4D97-AF65-F5344CB8AC3E}">
        <p14:creationId xmlns:p14="http://schemas.microsoft.com/office/powerpoint/2010/main" val="138438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 </a:t>
            </a:r>
          </a:p>
        </p:txBody>
      </p:sp>
      <p:sp>
        <p:nvSpPr>
          <p:cNvPr id="3" name="Content Placeholder 2"/>
          <p:cNvSpPr>
            <a:spLocks noGrp="1"/>
          </p:cNvSpPr>
          <p:nvPr>
            <p:ph sz="quarter" idx="11"/>
          </p:nvPr>
        </p:nvSpPr>
        <p:spPr>
          <a:xfrm>
            <a:off x="561702" y="1854926"/>
            <a:ext cx="3827417" cy="2135777"/>
          </a:xfrm>
        </p:spPr>
        <p:txBody>
          <a:bodyPr/>
          <a:lstStyle/>
          <a:p>
            <a:r>
              <a:rPr lang="en-US" sz="3500" dirty="0"/>
              <a:t>How Good Nutrition Affects Recovery</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2</a:t>
            </a:fld>
            <a:endParaRPr lang="en-US" altLang="en-US" dirty="0"/>
          </a:p>
        </p:txBody>
      </p:sp>
      <p:pic>
        <p:nvPicPr>
          <p:cNvPr id="5" name="Picture Placeholder 4">
            <a:extLst>
              <a:ext uri="{FF2B5EF4-FFF2-40B4-BE49-F238E27FC236}">
                <a16:creationId xmlns:a16="http://schemas.microsoft.com/office/drawing/2014/main" id="{79AC9A81-F9EE-43D0-8740-D45B8DFB65B7}"/>
              </a:ext>
            </a:extLst>
          </p:cNvPr>
          <p:cNvPicPr>
            <a:picLocks noChangeAspect="1"/>
          </p:cNvPicPr>
          <p:nvPr/>
        </p:nvPicPr>
        <p:blipFill>
          <a:blip r:embed="rId2"/>
          <a:srcRect l="8139" r="8139"/>
          <a:stretch>
            <a:fillRect/>
          </a:stretch>
        </p:blipFill>
        <p:spPr>
          <a:xfrm>
            <a:off x="5003074" y="1114164"/>
            <a:ext cx="3273533" cy="3470898"/>
          </a:xfrm>
          <a:prstGeom prst="rect">
            <a:avLst/>
          </a:prstGeom>
        </p:spPr>
      </p:pic>
    </p:spTree>
    <p:extLst>
      <p:ext uri="{BB962C8B-B14F-4D97-AF65-F5344CB8AC3E}">
        <p14:creationId xmlns:p14="http://schemas.microsoft.com/office/powerpoint/2010/main" val="93555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09897" y="252022"/>
            <a:ext cx="7217229" cy="565150"/>
          </a:xfrm>
        </p:spPr>
        <p:txBody>
          <a:bodyPr/>
          <a:lstStyle/>
          <a:p>
            <a:pPr algn="ctr"/>
            <a:r>
              <a:rPr lang="en-US" sz="3000" dirty="0"/>
              <a:t>Addiction &amp; Diet</a:t>
            </a:r>
          </a:p>
        </p:txBody>
      </p:sp>
      <p:sp>
        <p:nvSpPr>
          <p:cNvPr id="3" name="Content Placeholder 2"/>
          <p:cNvSpPr>
            <a:spLocks noGrp="1"/>
          </p:cNvSpPr>
          <p:nvPr>
            <p:ph sz="quarter" idx="11"/>
          </p:nvPr>
        </p:nvSpPr>
        <p:spPr>
          <a:xfrm>
            <a:off x="479774" y="1319348"/>
            <a:ext cx="4412265" cy="3151052"/>
          </a:xfrm>
        </p:spPr>
        <p:txBody>
          <a:bodyPr/>
          <a:lstStyle/>
          <a:p>
            <a:pPr>
              <a:buFont typeface="Arial" panose="020B0604020202020204" pitchFamily="34" charset="0"/>
              <a:buChar char="•"/>
            </a:pPr>
            <a:r>
              <a:rPr lang="en-US" sz="1600" dirty="0"/>
              <a:t>Long-term substance misuse puts remarkable stress on the mind and body. Even short-term addiction can take a huge toll on the body as it is forced to work overtime to eliminate toxic substances and defend itself against the damage they do. </a:t>
            </a:r>
          </a:p>
          <a:p>
            <a:pPr marL="0" indent="0">
              <a:buNone/>
            </a:pPr>
            <a:endParaRPr lang="en-US" sz="1600" dirty="0"/>
          </a:p>
          <a:p>
            <a:pPr>
              <a:buFont typeface="Arial" panose="020B0604020202020204" pitchFamily="34" charset="0"/>
              <a:buChar char="•"/>
            </a:pPr>
            <a:r>
              <a:rPr lang="en-US" sz="1600" dirty="0"/>
              <a:t>Proper nutrition can help both the brain and the body heal from chronic substance misuse and increase the user’s odds of getting and staying sober. </a:t>
            </a:r>
          </a:p>
          <a:p>
            <a:endParaRPr lang="en-US" dirty="0"/>
          </a:p>
        </p:txBody>
      </p:sp>
      <p:sp>
        <p:nvSpPr>
          <p:cNvPr id="5" name="Slide Number Placeholder 4"/>
          <p:cNvSpPr>
            <a:spLocks noGrp="1"/>
          </p:cNvSpPr>
          <p:nvPr>
            <p:ph type="sldNum" sz="quarter" idx="4"/>
          </p:nvPr>
        </p:nvSpPr>
        <p:spPr/>
        <p:txBody>
          <a:bodyPr/>
          <a:lstStyle/>
          <a:p>
            <a:fld id="{E601D6DB-97CE-48F9-AE37-764B251179C9}" type="slidenum">
              <a:rPr lang="en-US" altLang="en-US" smtClean="0"/>
              <a:pPr/>
              <a:t>3</a:t>
            </a:fld>
            <a:endParaRPr lang="en-US" altLang="en-US" dirty="0"/>
          </a:p>
        </p:txBody>
      </p:sp>
      <p:pic>
        <p:nvPicPr>
          <p:cNvPr id="6" name="Picture 5">
            <a:extLst>
              <a:ext uri="{FF2B5EF4-FFF2-40B4-BE49-F238E27FC236}">
                <a16:creationId xmlns:a16="http://schemas.microsoft.com/office/drawing/2014/main" id="{3799F95F-6C1E-4F53-93A9-427CB2FCCCCB}"/>
              </a:ext>
            </a:extLst>
          </p:cNvPr>
          <p:cNvPicPr>
            <a:picLocks noChangeAspect="1"/>
          </p:cNvPicPr>
          <p:nvPr/>
        </p:nvPicPr>
        <p:blipFill>
          <a:blip r:embed="rId2"/>
          <a:stretch>
            <a:fillRect/>
          </a:stretch>
        </p:blipFill>
        <p:spPr>
          <a:xfrm>
            <a:off x="5311504" y="1319348"/>
            <a:ext cx="3303450" cy="3151051"/>
          </a:xfrm>
          <a:prstGeom prst="rect">
            <a:avLst/>
          </a:prstGeom>
        </p:spPr>
      </p:pic>
    </p:spTree>
    <p:extLst>
      <p:ext uri="{BB962C8B-B14F-4D97-AF65-F5344CB8AC3E}">
        <p14:creationId xmlns:p14="http://schemas.microsoft.com/office/powerpoint/2010/main" val="157833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9775" y="252022"/>
            <a:ext cx="8003471" cy="565150"/>
          </a:xfrm>
        </p:spPr>
        <p:txBody>
          <a:bodyPr/>
          <a:lstStyle/>
          <a:p>
            <a:pPr algn="ctr"/>
            <a:r>
              <a:rPr lang="en-US" sz="3000" dirty="0"/>
              <a:t>Benefits of a Healthy, Balanced Diet</a:t>
            </a:r>
          </a:p>
        </p:txBody>
      </p:sp>
      <p:sp>
        <p:nvSpPr>
          <p:cNvPr id="4" name="Slide Number Placeholder 3"/>
          <p:cNvSpPr>
            <a:spLocks noGrp="1"/>
          </p:cNvSpPr>
          <p:nvPr>
            <p:ph type="sldNum" sz="quarter" idx="4"/>
          </p:nvPr>
        </p:nvSpPr>
        <p:spPr/>
        <p:txBody>
          <a:bodyPr/>
          <a:lstStyle/>
          <a:p>
            <a:fld id="{E601D6DB-97CE-48F9-AE37-764B251179C9}" type="slidenum">
              <a:rPr lang="en-US" altLang="en-US" smtClean="0"/>
              <a:pPr/>
              <a:t>4</a:t>
            </a:fld>
            <a:endParaRPr lang="en-US" altLang="en-US" dirty="0"/>
          </a:p>
        </p:txBody>
      </p:sp>
      <p:sp>
        <p:nvSpPr>
          <p:cNvPr id="5" name="TextBox 4">
            <a:extLst>
              <a:ext uri="{FF2B5EF4-FFF2-40B4-BE49-F238E27FC236}">
                <a16:creationId xmlns:a16="http://schemas.microsoft.com/office/drawing/2014/main" id="{8D9F786A-77DF-4C9C-B5EF-0B70E2F30820}"/>
              </a:ext>
            </a:extLst>
          </p:cNvPr>
          <p:cNvSpPr txBox="1"/>
          <p:nvPr/>
        </p:nvSpPr>
        <p:spPr>
          <a:xfrm>
            <a:off x="4428309" y="1365864"/>
            <a:ext cx="4160520" cy="3139321"/>
          </a:xfrm>
          <a:prstGeom prst="rect">
            <a:avLst/>
          </a:prstGeom>
          <a:noFill/>
        </p:spPr>
        <p:txBody>
          <a:bodyPr wrap="square" rtlCol="0">
            <a:spAutoFit/>
          </a:bodyPr>
          <a:lstStyle/>
          <a:p>
            <a:pPr marL="342900" indent="-342900">
              <a:buFont typeface="Arial" panose="020B0604020202020204" pitchFamily="34" charset="0"/>
              <a:buChar char="•"/>
            </a:pPr>
            <a:r>
              <a:rPr lang="en-US" dirty="0"/>
              <a:t>Repair of damage to organs and tissues</a:t>
            </a:r>
          </a:p>
          <a:p>
            <a:pPr marL="342900" indent="-342900">
              <a:buFont typeface="Arial" panose="020B0604020202020204" pitchFamily="34" charset="0"/>
              <a:buChar char="•"/>
            </a:pPr>
            <a:r>
              <a:rPr lang="en-US" dirty="0"/>
              <a:t>Improved immune defenses (preventing and fighting diseases)</a:t>
            </a:r>
          </a:p>
          <a:p>
            <a:pPr marL="342900" indent="-342900">
              <a:buFont typeface="Arial" panose="020B0604020202020204" pitchFamily="34" charset="0"/>
              <a:buChar char="•"/>
            </a:pPr>
            <a:r>
              <a:rPr lang="en-US" dirty="0"/>
              <a:t>Increased energy</a:t>
            </a:r>
          </a:p>
          <a:p>
            <a:pPr marL="342900" indent="-342900">
              <a:buFont typeface="Arial" panose="020B0604020202020204" pitchFamily="34" charset="0"/>
              <a:buChar char="•"/>
            </a:pPr>
            <a:r>
              <a:rPr lang="en-US" dirty="0"/>
              <a:t>Improved mood</a:t>
            </a:r>
          </a:p>
          <a:p>
            <a:pPr marL="342900" indent="-342900">
              <a:buFont typeface="Arial" panose="020B0604020202020204" pitchFamily="34" charset="0"/>
              <a:buChar char="•"/>
            </a:pPr>
            <a:r>
              <a:rPr lang="en-US" dirty="0"/>
              <a:t>Sleeping better</a:t>
            </a:r>
          </a:p>
          <a:p>
            <a:pPr marL="342900" indent="-342900">
              <a:buFont typeface="Arial" panose="020B0604020202020204" pitchFamily="34" charset="0"/>
              <a:buChar char="•"/>
            </a:pPr>
            <a:r>
              <a:rPr lang="en-US" dirty="0"/>
              <a:t>Improving withdrawal symptoms/PAWS</a:t>
            </a:r>
          </a:p>
          <a:p>
            <a:pPr marL="342900" indent="-342900">
              <a:buFont typeface="Arial" panose="020B0604020202020204" pitchFamily="34" charset="0"/>
              <a:buChar char="•"/>
            </a:pPr>
            <a:r>
              <a:rPr lang="en-US" dirty="0"/>
              <a:t>Reduced risk of relapse</a:t>
            </a:r>
          </a:p>
          <a:p>
            <a:endParaRPr lang="en-US" dirty="0"/>
          </a:p>
        </p:txBody>
      </p:sp>
      <p:pic>
        <p:nvPicPr>
          <p:cNvPr id="6" name="Picture 5">
            <a:extLst>
              <a:ext uri="{FF2B5EF4-FFF2-40B4-BE49-F238E27FC236}">
                <a16:creationId xmlns:a16="http://schemas.microsoft.com/office/drawing/2014/main" id="{AEC5B0BF-ACE3-405B-8B35-782A55635E88}"/>
              </a:ext>
            </a:extLst>
          </p:cNvPr>
          <p:cNvPicPr>
            <a:picLocks noChangeAspect="1"/>
          </p:cNvPicPr>
          <p:nvPr/>
        </p:nvPicPr>
        <p:blipFill>
          <a:blip r:embed="rId2"/>
          <a:stretch>
            <a:fillRect/>
          </a:stretch>
        </p:blipFill>
        <p:spPr>
          <a:xfrm>
            <a:off x="555172" y="1365864"/>
            <a:ext cx="3546566" cy="3160638"/>
          </a:xfrm>
          <a:prstGeom prst="rect">
            <a:avLst/>
          </a:prstGeom>
        </p:spPr>
      </p:pic>
    </p:spTree>
    <p:extLst>
      <p:ext uri="{BB962C8B-B14F-4D97-AF65-F5344CB8AC3E}">
        <p14:creationId xmlns:p14="http://schemas.microsoft.com/office/powerpoint/2010/main" val="41242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5132" y="252022"/>
            <a:ext cx="8549640" cy="565150"/>
          </a:xfrm>
        </p:spPr>
        <p:txBody>
          <a:bodyPr/>
          <a:lstStyle/>
          <a:p>
            <a:pPr algn="ctr"/>
            <a:r>
              <a:rPr lang="en-US" sz="3000" dirty="0"/>
              <a:t>Nutrition &amp; the Recovery Process</a:t>
            </a:r>
          </a:p>
        </p:txBody>
      </p:sp>
      <p:sp>
        <p:nvSpPr>
          <p:cNvPr id="3" name="Slide Number Placeholder 2"/>
          <p:cNvSpPr>
            <a:spLocks noGrp="1"/>
          </p:cNvSpPr>
          <p:nvPr>
            <p:ph type="sldNum" sz="quarter" idx="4"/>
          </p:nvPr>
        </p:nvSpPr>
        <p:spPr/>
        <p:txBody>
          <a:bodyPr/>
          <a:lstStyle/>
          <a:p>
            <a:fld id="{E601D6DB-97CE-48F9-AE37-764B251179C9}" type="slidenum">
              <a:rPr lang="en-US" altLang="en-US" smtClean="0"/>
              <a:pPr/>
              <a:t>5</a:t>
            </a:fld>
            <a:endParaRPr lang="en-US" altLang="en-US" dirty="0"/>
          </a:p>
        </p:txBody>
      </p:sp>
      <p:sp>
        <p:nvSpPr>
          <p:cNvPr id="5" name="TextBox 4">
            <a:extLst>
              <a:ext uri="{FF2B5EF4-FFF2-40B4-BE49-F238E27FC236}">
                <a16:creationId xmlns:a16="http://schemas.microsoft.com/office/drawing/2014/main" id="{409527A1-63A4-4C4E-8846-A04D235C59E5}"/>
              </a:ext>
            </a:extLst>
          </p:cNvPr>
          <p:cNvSpPr txBox="1"/>
          <p:nvPr/>
        </p:nvSpPr>
        <p:spPr>
          <a:xfrm>
            <a:off x="679269" y="1685109"/>
            <a:ext cx="478753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Food as Fuel</a:t>
            </a:r>
          </a:p>
          <a:p>
            <a:pPr marL="285750" indent="-285750">
              <a:buFont typeface="Arial" panose="020B0604020202020204" pitchFamily="34" charset="0"/>
              <a:buChar char="•"/>
            </a:pPr>
            <a:r>
              <a:rPr lang="en-US" dirty="0"/>
              <a:t>Eating Habits Matter</a:t>
            </a:r>
          </a:p>
          <a:p>
            <a:pPr marL="285750" indent="-285750">
              <a:buFont typeface="Arial" panose="020B0604020202020204" pitchFamily="34" charset="0"/>
              <a:buChar char="•"/>
            </a:pPr>
            <a:r>
              <a:rPr lang="en-US" dirty="0"/>
              <a:t>Drink Fluids</a:t>
            </a:r>
          </a:p>
          <a:p>
            <a:pPr marL="285750" indent="-285750">
              <a:buFont typeface="Arial" panose="020B0604020202020204" pitchFamily="34" charset="0"/>
              <a:buChar char="•"/>
            </a:pPr>
            <a:r>
              <a:rPr lang="en-US" dirty="0"/>
              <a:t>Eat Healthy</a:t>
            </a:r>
          </a:p>
          <a:p>
            <a:pPr marL="285750" indent="-285750">
              <a:buFont typeface="Arial" panose="020B0604020202020204" pitchFamily="34" charset="0"/>
              <a:buChar char="•"/>
            </a:pPr>
            <a:r>
              <a:rPr lang="en-US" dirty="0"/>
              <a:t>Fewer Cravings &amp; Prolonged Abstinence</a:t>
            </a:r>
          </a:p>
          <a:p>
            <a:pPr marL="285750" indent="-285750">
              <a:buFont typeface="Arial" panose="020B0604020202020204" pitchFamily="34" charset="0"/>
              <a:buChar char="•"/>
            </a:pPr>
            <a:r>
              <a:rPr lang="en-US" dirty="0"/>
              <a:t>Adequate Nutrition is a Key to Recovery</a:t>
            </a:r>
          </a:p>
          <a:p>
            <a:endParaRPr lang="en-US" dirty="0"/>
          </a:p>
        </p:txBody>
      </p:sp>
      <p:pic>
        <p:nvPicPr>
          <p:cNvPr id="6" name="Picture 5">
            <a:extLst>
              <a:ext uri="{FF2B5EF4-FFF2-40B4-BE49-F238E27FC236}">
                <a16:creationId xmlns:a16="http://schemas.microsoft.com/office/drawing/2014/main" id="{E767DF52-0D16-443D-91AE-F91887C6D929}"/>
              </a:ext>
            </a:extLst>
          </p:cNvPr>
          <p:cNvPicPr>
            <a:picLocks noChangeAspect="1"/>
          </p:cNvPicPr>
          <p:nvPr/>
        </p:nvPicPr>
        <p:blipFill>
          <a:blip r:embed="rId3"/>
          <a:stretch>
            <a:fillRect/>
          </a:stretch>
        </p:blipFill>
        <p:spPr>
          <a:xfrm>
            <a:off x="5980699" y="1179759"/>
            <a:ext cx="2000707" cy="3359584"/>
          </a:xfrm>
          <a:prstGeom prst="rect">
            <a:avLst/>
          </a:prstGeom>
        </p:spPr>
      </p:pic>
    </p:spTree>
    <p:extLst>
      <p:ext uri="{BB962C8B-B14F-4D97-AF65-F5344CB8AC3E}">
        <p14:creationId xmlns:p14="http://schemas.microsoft.com/office/powerpoint/2010/main" val="160378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a:spcBef>
                <a:spcPts val="600"/>
              </a:spcBef>
            </a:pPr>
            <a:endParaRPr lang="en-US" sz="1200" dirty="0"/>
          </a:p>
          <a:p>
            <a:pPr>
              <a:spcBef>
                <a:spcPts val="600"/>
              </a:spcBef>
            </a:pPr>
            <a:endParaRPr lang="en-US" sz="1200" dirty="0"/>
          </a:p>
          <a:p>
            <a:pPr>
              <a:spcBef>
                <a:spcPts val="600"/>
              </a:spcBef>
            </a:pPr>
            <a:r>
              <a:rPr lang="en-US" sz="1200" dirty="0"/>
              <a:t>Definition:</a:t>
            </a:r>
          </a:p>
          <a:p>
            <a:pPr>
              <a:spcBef>
                <a:spcPts val="600"/>
              </a:spcBef>
            </a:pPr>
            <a:r>
              <a:rPr lang="en-US" sz="1200" dirty="0"/>
              <a:t>Vitamins and minerals needs by the body in very small amounts</a:t>
            </a:r>
          </a:p>
          <a:p>
            <a:endParaRPr lang="en-US" dirty="0"/>
          </a:p>
        </p:txBody>
      </p:sp>
      <p:sp>
        <p:nvSpPr>
          <p:cNvPr id="5" name="Text Placeholder 4"/>
          <p:cNvSpPr>
            <a:spLocks noGrp="1"/>
          </p:cNvSpPr>
          <p:nvPr>
            <p:ph type="body" sz="quarter" idx="15"/>
          </p:nvPr>
        </p:nvSpPr>
        <p:spPr/>
        <p:txBody>
          <a:bodyPr/>
          <a:lstStyle/>
          <a:p>
            <a:pPr>
              <a:spcBef>
                <a:spcPts val="600"/>
              </a:spcBef>
            </a:pPr>
            <a:r>
              <a:rPr lang="en-US" sz="1200" b="1" dirty="0"/>
              <a:t>Examples:</a:t>
            </a:r>
          </a:p>
          <a:p>
            <a:pPr marL="114300" indent="-114300">
              <a:spcBef>
                <a:spcPts val="600"/>
              </a:spcBef>
              <a:buFont typeface="Arial" panose="020B0604020202020204" pitchFamily="34" charset="0"/>
              <a:buChar char="•"/>
            </a:pPr>
            <a:r>
              <a:rPr lang="en-US" sz="1200" dirty="0"/>
              <a:t>Vitamins</a:t>
            </a:r>
          </a:p>
          <a:p>
            <a:pPr marL="114300" indent="-114300">
              <a:spcBef>
                <a:spcPts val="600"/>
              </a:spcBef>
              <a:buFont typeface="Arial" panose="020B0604020202020204" pitchFamily="34" charset="0"/>
              <a:buChar char="•"/>
            </a:pPr>
            <a:r>
              <a:rPr lang="en-US" sz="1200" dirty="0"/>
              <a:t>Minerals</a:t>
            </a:r>
          </a:p>
          <a:p>
            <a:pPr marL="114300" indent="-114300">
              <a:spcBef>
                <a:spcPts val="600"/>
              </a:spcBef>
              <a:buFont typeface="Arial" panose="020B0604020202020204" pitchFamily="34" charset="0"/>
              <a:buChar char="•"/>
            </a:pPr>
            <a:r>
              <a:rPr lang="en-US" sz="1200" dirty="0"/>
              <a:t>Phytochemicals</a:t>
            </a:r>
          </a:p>
          <a:p>
            <a:endParaRPr lang="en-US" dirty="0"/>
          </a:p>
        </p:txBody>
      </p:sp>
      <p:sp>
        <p:nvSpPr>
          <p:cNvPr id="6" name="Text Placeholder 5"/>
          <p:cNvSpPr>
            <a:spLocks noGrp="1"/>
          </p:cNvSpPr>
          <p:nvPr>
            <p:ph type="body" sz="quarter" idx="16"/>
          </p:nvPr>
        </p:nvSpPr>
        <p:spPr/>
        <p:txBody>
          <a:bodyPr/>
          <a:lstStyle/>
          <a:p>
            <a:pPr>
              <a:spcBef>
                <a:spcPts val="600"/>
              </a:spcBef>
            </a:pPr>
            <a:endParaRPr lang="en-US" sz="1200" dirty="0"/>
          </a:p>
          <a:p>
            <a:pPr>
              <a:spcBef>
                <a:spcPts val="600"/>
              </a:spcBef>
            </a:pPr>
            <a:endParaRPr lang="en-US" sz="1200" dirty="0"/>
          </a:p>
          <a:p>
            <a:pPr>
              <a:spcBef>
                <a:spcPts val="600"/>
              </a:spcBef>
            </a:pPr>
            <a:endParaRPr lang="en-US" sz="1200" dirty="0"/>
          </a:p>
          <a:p>
            <a:pPr>
              <a:spcBef>
                <a:spcPts val="600"/>
              </a:spcBef>
            </a:pPr>
            <a:r>
              <a:rPr lang="en-US" sz="1200" dirty="0"/>
              <a:t>Definition:</a:t>
            </a:r>
          </a:p>
          <a:p>
            <a:pPr>
              <a:spcBef>
                <a:spcPts val="600"/>
              </a:spcBef>
            </a:pPr>
            <a:r>
              <a:rPr lang="en-US" sz="1200" dirty="0"/>
              <a:t>The nutrients we need in larger quantities that provide us with energy</a:t>
            </a:r>
          </a:p>
          <a:p>
            <a:endParaRPr lang="en-US" dirty="0"/>
          </a:p>
        </p:txBody>
      </p:sp>
      <p:sp>
        <p:nvSpPr>
          <p:cNvPr id="7" name="Text Placeholder 6"/>
          <p:cNvSpPr>
            <a:spLocks noGrp="1"/>
          </p:cNvSpPr>
          <p:nvPr>
            <p:ph type="body" sz="quarter" idx="17"/>
          </p:nvPr>
        </p:nvSpPr>
        <p:spPr/>
        <p:txBody>
          <a:bodyPr/>
          <a:lstStyle/>
          <a:p>
            <a:pPr>
              <a:spcBef>
                <a:spcPts val="600"/>
              </a:spcBef>
            </a:pPr>
            <a:r>
              <a:rPr lang="en-US" sz="1200" b="1" dirty="0"/>
              <a:t>Examples:</a:t>
            </a:r>
          </a:p>
          <a:p>
            <a:pPr marL="114300" indent="-114300">
              <a:spcBef>
                <a:spcPts val="600"/>
              </a:spcBef>
              <a:buFont typeface="Arial" panose="020B0604020202020204" pitchFamily="34" charset="0"/>
              <a:buChar char="•"/>
            </a:pPr>
            <a:r>
              <a:rPr lang="en-US" sz="1200" dirty="0"/>
              <a:t>Fats</a:t>
            </a:r>
          </a:p>
          <a:p>
            <a:pPr marL="114300" indent="-114300">
              <a:spcBef>
                <a:spcPts val="600"/>
              </a:spcBef>
              <a:buFont typeface="Arial" panose="020B0604020202020204" pitchFamily="34" charset="0"/>
              <a:buChar char="•"/>
            </a:pPr>
            <a:r>
              <a:rPr lang="en-US" sz="1200" dirty="0"/>
              <a:t>Proteins</a:t>
            </a:r>
          </a:p>
          <a:p>
            <a:pPr marL="114300" indent="-114300">
              <a:spcBef>
                <a:spcPts val="600"/>
              </a:spcBef>
              <a:buFont typeface="Arial" panose="020B0604020202020204" pitchFamily="34" charset="0"/>
              <a:buChar char="•"/>
            </a:pPr>
            <a:r>
              <a:rPr lang="en-US" sz="1200" dirty="0"/>
              <a:t>Carbohydrates</a:t>
            </a:r>
          </a:p>
        </p:txBody>
      </p:sp>
      <p:sp>
        <p:nvSpPr>
          <p:cNvPr id="8" name="Slide Number Placeholder 7"/>
          <p:cNvSpPr>
            <a:spLocks noGrp="1"/>
          </p:cNvSpPr>
          <p:nvPr>
            <p:ph type="sldNum" sz="quarter" idx="4"/>
          </p:nvPr>
        </p:nvSpPr>
        <p:spPr/>
        <p:txBody>
          <a:bodyPr/>
          <a:lstStyle/>
          <a:p>
            <a:fld id="{E601D6DB-97CE-48F9-AE37-764B251179C9}" type="slidenum">
              <a:rPr lang="en-US" altLang="en-US" smtClean="0"/>
              <a:pPr/>
              <a:t>6</a:t>
            </a:fld>
            <a:endParaRPr lang="en-US" altLang="en-US" dirty="0"/>
          </a:p>
        </p:txBody>
      </p:sp>
      <p:sp>
        <p:nvSpPr>
          <p:cNvPr id="9" name="Rectangle 8">
            <a:extLst>
              <a:ext uri="{FF2B5EF4-FFF2-40B4-BE49-F238E27FC236}">
                <a16:creationId xmlns:a16="http://schemas.microsoft.com/office/drawing/2014/main" id="{636DDF59-BA5B-443F-BEFC-0B2B73D13809}"/>
              </a:ext>
            </a:extLst>
          </p:cNvPr>
          <p:cNvSpPr/>
          <p:nvPr/>
        </p:nvSpPr>
        <p:spPr>
          <a:xfrm>
            <a:off x="476795" y="1423851"/>
            <a:ext cx="2571204" cy="1384995"/>
          </a:xfrm>
          <a:prstGeom prst="rect">
            <a:avLst/>
          </a:prstGeom>
        </p:spPr>
        <p:txBody>
          <a:bodyPr wrap="square">
            <a:spAutoFit/>
          </a:bodyPr>
          <a:lstStyle/>
          <a:p>
            <a:pPr algn="ctr"/>
            <a:r>
              <a:rPr lang="en-US" sz="1400" b="1" dirty="0">
                <a:solidFill>
                  <a:schemeClr val="bg1"/>
                </a:solidFill>
              </a:rPr>
              <a:t>There are six nutrient groups derived from food that are considered essential, and they can be divided into micronutrients and macronutrients.</a:t>
            </a:r>
          </a:p>
        </p:txBody>
      </p:sp>
      <p:sp>
        <p:nvSpPr>
          <p:cNvPr id="11" name="TextBox 10">
            <a:extLst>
              <a:ext uri="{FF2B5EF4-FFF2-40B4-BE49-F238E27FC236}">
                <a16:creationId xmlns:a16="http://schemas.microsoft.com/office/drawing/2014/main" id="{1B39762B-1ADF-4AA6-9377-E145C0C5D31D}"/>
              </a:ext>
            </a:extLst>
          </p:cNvPr>
          <p:cNvSpPr txBox="1"/>
          <p:nvPr/>
        </p:nvSpPr>
        <p:spPr bwMode="gray">
          <a:xfrm>
            <a:off x="3925389" y="1338944"/>
            <a:ext cx="1280160" cy="215444"/>
          </a:xfrm>
          <a:prstGeom prst="rect">
            <a:avLst/>
          </a:prstGeom>
          <a:noFill/>
        </p:spPr>
        <p:txBody>
          <a:bodyPr vert="horz" wrap="square" lIns="0" tIns="0" rIns="0" bIns="0" rtlCol="0">
            <a:spAutoFit/>
          </a:bodyPr>
          <a:lstStyle/>
          <a:p>
            <a:pPr algn="l">
              <a:spcBef>
                <a:spcPts val="600"/>
              </a:spcBef>
            </a:pPr>
            <a:r>
              <a:rPr lang="en-US" sz="1400" b="1" u="sng" dirty="0">
                <a:solidFill>
                  <a:schemeClr val="bg1"/>
                </a:solidFill>
              </a:rPr>
              <a:t>Micronutrients</a:t>
            </a:r>
          </a:p>
        </p:txBody>
      </p:sp>
      <p:sp>
        <p:nvSpPr>
          <p:cNvPr id="12" name="TextBox 11">
            <a:extLst>
              <a:ext uri="{FF2B5EF4-FFF2-40B4-BE49-F238E27FC236}">
                <a16:creationId xmlns:a16="http://schemas.microsoft.com/office/drawing/2014/main" id="{0625A80D-B2BF-4805-94CD-63D4CB77518F}"/>
              </a:ext>
            </a:extLst>
          </p:cNvPr>
          <p:cNvSpPr txBox="1"/>
          <p:nvPr/>
        </p:nvSpPr>
        <p:spPr>
          <a:xfrm>
            <a:off x="6544490" y="1273629"/>
            <a:ext cx="1489167" cy="584775"/>
          </a:xfrm>
          <a:prstGeom prst="rect">
            <a:avLst/>
          </a:prstGeom>
          <a:noFill/>
        </p:spPr>
        <p:txBody>
          <a:bodyPr wrap="square" rtlCol="0">
            <a:spAutoFit/>
          </a:bodyPr>
          <a:lstStyle/>
          <a:p>
            <a:pPr algn="ctr"/>
            <a:r>
              <a:rPr lang="en-US" sz="1400" b="1" u="sng" dirty="0">
                <a:solidFill>
                  <a:schemeClr val="bg1"/>
                </a:solidFill>
              </a:rPr>
              <a:t>Macronutrients</a:t>
            </a:r>
          </a:p>
          <a:p>
            <a:pPr algn="ctr"/>
            <a:endParaRPr lang="en-US" dirty="0"/>
          </a:p>
        </p:txBody>
      </p:sp>
      <p:sp>
        <p:nvSpPr>
          <p:cNvPr id="13" name="TextBox 12">
            <a:extLst>
              <a:ext uri="{FF2B5EF4-FFF2-40B4-BE49-F238E27FC236}">
                <a16:creationId xmlns:a16="http://schemas.microsoft.com/office/drawing/2014/main" id="{2DD51697-C9CD-426C-B3E4-B84B231AA944}"/>
              </a:ext>
            </a:extLst>
          </p:cNvPr>
          <p:cNvSpPr txBox="1"/>
          <p:nvPr/>
        </p:nvSpPr>
        <p:spPr>
          <a:xfrm>
            <a:off x="587829" y="245573"/>
            <a:ext cx="7589520" cy="553998"/>
          </a:xfrm>
          <a:prstGeom prst="rect">
            <a:avLst/>
          </a:prstGeom>
          <a:noFill/>
        </p:spPr>
        <p:txBody>
          <a:bodyPr wrap="square" rtlCol="0">
            <a:spAutoFit/>
          </a:bodyPr>
          <a:lstStyle/>
          <a:p>
            <a:pPr algn="ctr"/>
            <a:r>
              <a:rPr lang="en-US" sz="3000" dirty="0">
                <a:solidFill>
                  <a:schemeClr val="bg1"/>
                </a:solidFill>
              </a:rPr>
              <a:t>How Nutrients Affect the Body</a:t>
            </a:r>
          </a:p>
        </p:txBody>
      </p:sp>
    </p:spTree>
    <p:extLst>
      <p:ext uri="{BB962C8B-B14F-4D97-AF65-F5344CB8AC3E}">
        <p14:creationId xmlns:p14="http://schemas.microsoft.com/office/powerpoint/2010/main" val="350626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A40F0-9E1B-489D-85B3-E3C095E24A6E}"/>
              </a:ext>
            </a:extLst>
          </p:cNvPr>
          <p:cNvSpPr>
            <a:spLocks noGrp="1"/>
          </p:cNvSpPr>
          <p:nvPr>
            <p:ph type="body" sz="quarter" idx="13"/>
          </p:nvPr>
        </p:nvSpPr>
        <p:spPr>
          <a:xfrm>
            <a:off x="479775" y="252022"/>
            <a:ext cx="7749825" cy="565150"/>
          </a:xfrm>
        </p:spPr>
        <p:txBody>
          <a:bodyPr/>
          <a:lstStyle/>
          <a:p>
            <a:pPr algn="ctr"/>
            <a:r>
              <a:rPr lang="en-US" sz="3000" dirty="0"/>
              <a:t>Vitamins &amp; Minerals</a:t>
            </a:r>
          </a:p>
        </p:txBody>
      </p:sp>
      <p:sp>
        <p:nvSpPr>
          <p:cNvPr id="3" name="Slide Number Placeholder 2">
            <a:extLst>
              <a:ext uri="{FF2B5EF4-FFF2-40B4-BE49-F238E27FC236}">
                <a16:creationId xmlns:a16="http://schemas.microsoft.com/office/drawing/2014/main" id="{87F14C0D-F3C6-46B9-9BF5-45A986C9613D}"/>
              </a:ext>
            </a:extLst>
          </p:cNvPr>
          <p:cNvSpPr>
            <a:spLocks noGrp="1"/>
          </p:cNvSpPr>
          <p:nvPr>
            <p:ph type="sldNum" sz="quarter" idx="4"/>
          </p:nvPr>
        </p:nvSpPr>
        <p:spPr/>
        <p:txBody>
          <a:bodyPr/>
          <a:lstStyle/>
          <a:p>
            <a:fld id="{E601D6DB-97CE-48F9-AE37-764B251179C9}" type="slidenum">
              <a:rPr lang="en-US" altLang="en-US" smtClean="0"/>
              <a:pPr/>
              <a:t>7</a:t>
            </a:fld>
            <a:endParaRPr lang="en-US" altLang="en-US" dirty="0"/>
          </a:p>
        </p:txBody>
      </p:sp>
      <p:sp>
        <p:nvSpPr>
          <p:cNvPr id="4" name="TextBox 3">
            <a:extLst>
              <a:ext uri="{FF2B5EF4-FFF2-40B4-BE49-F238E27FC236}">
                <a16:creationId xmlns:a16="http://schemas.microsoft.com/office/drawing/2014/main" id="{BFD6B95A-802B-484D-A378-BF8E2A84C167}"/>
              </a:ext>
            </a:extLst>
          </p:cNvPr>
          <p:cNvSpPr txBox="1"/>
          <p:nvPr/>
        </p:nvSpPr>
        <p:spPr>
          <a:xfrm>
            <a:off x="-130629" y="1247503"/>
            <a:ext cx="3553097" cy="3139321"/>
          </a:xfrm>
          <a:prstGeom prst="rect">
            <a:avLst/>
          </a:prstGeom>
          <a:noFill/>
        </p:spPr>
        <p:txBody>
          <a:bodyPr wrap="square" rtlCol="0">
            <a:spAutoFit/>
          </a:bodyPr>
          <a:lstStyle/>
          <a:p>
            <a:pPr algn="ctr"/>
            <a:r>
              <a:rPr lang="en-US" b="1" u="sng" dirty="0">
                <a:solidFill>
                  <a:srgbClr val="00B050"/>
                </a:solidFill>
              </a:rPr>
              <a:t>Vitamins</a:t>
            </a:r>
          </a:p>
          <a:p>
            <a:pPr algn="ctr"/>
            <a:endParaRPr lang="en-US" b="1" u="sng" dirty="0">
              <a:solidFill>
                <a:srgbClr val="00B050"/>
              </a:solidFill>
            </a:endParaRPr>
          </a:p>
          <a:p>
            <a:pPr marL="742950" lvl="1" indent="-285750">
              <a:buFont typeface="Arial" panose="020B0604020202020204" pitchFamily="34" charset="0"/>
              <a:buChar char="•"/>
            </a:pPr>
            <a:r>
              <a:rPr lang="en-US" sz="1600" dirty="0"/>
              <a:t>Support the immune system</a:t>
            </a:r>
          </a:p>
          <a:p>
            <a:pPr marL="742950" lvl="1" indent="-285750">
              <a:buFont typeface="Arial" panose="020B0604020202020204" pitchFamily="34" charset="0"/>
              <a:buChar char="•"/>
            </a:pPr>
            <a:r>
              <a:rPr lang="en-US" sz="1600" dirty="0"/>
              <a:t>Develop strong bones and teeth</a:t>
            </a:r>
          </a:p>
          <a:p>
            <a:pPr marL="742950" lvl="1" indent="-285750">
              <a:buFont typeface="Arial" panose="020B0604020202020204" pitchFamily="34" charset="0"/>
              <a:buChar char="•"/>
            </a:pPr>
            <a:r>
              <a:rPr lang="en-US" sz="1600" dirty="0"/>
              <a:t>Facilitate calcium absorption</a:t>
            </a:r>
          </a:p>
          <a:p>
            <a:pPr marL="742950" lvl="1" indent="-285750">
              <a:buFont typeface="Arial" panose="020B0604020202020204" pitchFamily="34" charset="0"/>
              <a:buChar char="•"/>
            </a:pPr>
            <a:r>
              <a:rPr lang="en-US" sz="1600" dirty="0"/>
              <a:t>Keep skin and hair healthy</a:t>
            </a:r>
          </a:p>
          <a:p>
            <a:pPr marL="742950" lvl="1" indent="-285750">
              <a:buFont typeface="Arial" panose="020B0604020202020204" pitchFamily="34" charset="0"/>
              <a:buChar char="•"/>
            </a:pPr>
            <a:r>
              <a:rPr lang="en-US" sz="1600" dirty="0"/>
              <a:t>Facilitate protein and carbohydrate metabolization</a:t>
            </a:r>
          </a:p>
          <a:p>
            <a:pPr marL="742950" lvl="1" indent="-285750">
              <a:buFont typeface="Arial" panose="020B0604020202020204" pitchFamily="34" charset="0"/>
              <a:buChar char="•"/>
            </a:pPr>
            <a:r>
              <a:rPr lang="en-US" sz="1600" dirty="0"/>
              <a:t>Aid function of the brain and nervous system</a:t>
            </a:r>
          </a:p>
          <a:p>
            <a:endParaRPr lang="en-US" dirty="0"/>
          </a:p>
        </p:txBody>
      </p:sp>
      <p:sp>
        <p:nvSpPr>
          <p:cNvPr id="5" name="Rectangle 4">
            <a:extLst>
              <a:ext uri="{FF2B5EF4-FFF2-40B4-BE49-F238E27FC236}">
                <a16:creationId xmlns:a16="http://schemas.microsoft.com/office/drawing/2014/main" id="{708974DA-F949-4C52-B8F6-C05DB57C36BB}"/>
              </a:ext>
            </a:extLst>
          </p:cNvPr>
          <p:cNvSpPr/>
          <p:nvPr/>
        </p:nvSpPr>
        <p:spPr bwMode="gray">
          <a:xfrm>
            <a:off x="3546566" y="1247503"/>
            <a:ext cx="2455817" cy="3139321"/>
          </a:xfrm>
          <a:prstGeom prst="rect">
            <a:avLst/>
          </a:prstGeom>
          <a:solidFill>
            <a:schemeClr val="tx2">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a:p>
            <a:pPr algn="ctr"/>
            <a:endParaRPr lang="en-US" sz="1600" b="1" dirty="0">
              <a:solidFill>
                <a:schemeClr val="bg1"/>
              </a:solidFill>
            </a:endParaRPr>
          </a:p>
          <a:p>
            <a:pPr algn="ctr"/>
            <a:r>
              <a:rPr lang="en-US" sz="1600" b="1" dirty="0">
                <a:solidFill>
                  <a:schemeClr val="bg1"/>
                </a:solidFill>
              </a:rPr>
              <a:t>Vitamins and minerals are essential for the body since they help fight infections and assist in wound healing. They also help strengthen our bones and regulate hormones. </a:t>
            </a:r>
          </a:p>
          <a:p>
            <a:endParaRPr lang="en-US" sz="2000" b="1" dirty="0">
              <a:solidFill>
                <a:schemeClr val="accent6"/>
              </a:solidFill>
            </a:endParaRPr>
          </a:p>
          <a:p>
            <a:endParaRPr lang="en-US" sz="2000" b="1" dirty="0">
              <a:solidFill>
                <a:schemeClr val="accent6"/>
              </a:solidFill>
            </a:endParaRPr>
          </a:p>
        </p:txBody>
      </p:sp>
      <p:sp>
        <p:nvSpPr>
          <p:cNvPr id="6" name="TextBox 5">
            <a:extLst>
              <a:ext uri="{FF2B5EF4-FFF2-40B4-BE49-F238E27FC236}">
                <a16:creationId xmlns:a16="http://schemas.microsoft.com/office/drawing/2014/main" id="{F7947A3A-842A-463F-9B8C-8D4E3FB5A508}"/>
              </a:ext>
            </a:extLst>
          </p:cNvPr>
          <p:cNvSpPr txBox="1"/>
          <p:nvPr/>
        </p:nvSpPr>
        <p:spPr>
          <a:xfrm>
            <a:off x="5878286" y="1329503"/>
            <a:ext cx="3102428" cy="2400657"/>
          </a:xfrm>
          <a:prstGeom prst="rect">
            <a:avLst/>
          </a:prstGeom>
          <a:noFill/>
        </p:spPr>
        <p:txBody>
          <a:bodyPr wrap="square" rtlCol="0">
            <a:spAutoFit/>
          </a:bodyPr>
          <a:lstStyle/>
          <a:p>
            <a:pPr algn="ctr"/>
            <a:r>
              <a:rPr lang="en-US" b="1" u="sng" dirty="0">
                <a:solidFill>
                  <a:srgbClr val="00B050"/>
                </a:solidFill>
              </a:rPr>
              <a:t>Minerals</a:t>
            </a:r>
          </a:p>
          <a:p>
            <a:pPr algn="ctr"/>
            <a:endParaRPr lang="en-US" dirty="0"/>
          </a:p>
          <a:p>
            <a:pPr marL="742950" lvl="1" indent="-285750">
              <a:buFont typeface="Arial" panose="020B0604020202020204" pitchFamily="34" charset="0"/>
              <a:buChar char="•"/>
            </a:pPr>
            <a:r>
              <a:rPr lang="en-US" sz="1600" dirty="0"/>
              <a:t>Healthy blood pressure</a:t>
            </a:r>
          </a:p>
          <a:p>
            <a:pPr marL="742950" lvl="1" indent="-285750">
              <a:buFont typeface="Arial" panose="020B0604020202020204" pitchFamily="34" charset="0"/>
              <a:buChar char="•"/>
            </a:pPr>
            <a:r>
              <a:rPr lang="en-US" sz="1600" dirty="0"/>
              <a:t>A healthy immune system</a:t>
            </a:r>
          </a:p>
          <a:p>
            <a:pPr marL="742950" lvl="1" indent="-285750">
              <a:buFont typeface="Arial" panose="020B0604020202020204" pitchFamily="34" charset="0"/>
              <a:buChar char="•"/>
            </a:pPr>
            <a:r>
              <a:rPr lang="en-US" sz="1600" dirty="0"/>
              <a:t>Proper blood clotting</a:t>
            </a:r>
          </a:p>
          <a:p>
            <a:pPr marL="742950" lvl="1" indent="-285750">
              <a:buFont typeface="Arial" panose="020B0604020202020204" pitchFamily="34" charset="0"/>
              <a:buChar char="•"/>
            </a:pPr>
            <a:r>
              <a:rPr lang="en-US" sz="1600" dirty="0"/>
              <a:t>Oxygen transfer</a:t>
            </a:r>
          </a:p>
          <a:p>
            <a:pPr marL="742950" lvl="1" indent="-285750">
              <a:buFont typeface="Arial" panose="020B0604020202020204" pitchFamily="34" charset="0"/>
              <a:buChar char="•"/>
            </a:pPr>
            <a:r>
              <a:rPr lang="en-US" sz="1600" dirty="0"/>
              <a:t>Tooth decay prevention</a:t>
            </a:r>
          </a:p>
          <a:p>
            <a:endParaRPr lang="en-US" dirty="0"/>
          </a:p>
        </p:txBody>
      </p:sp>
    </p:spTree>
    <p:extLst>
      <p:ext uri="{BB962C8B-B14F-4D97-AF65-F5344CB8AC3E}">
        <p14:creationId xmlns:p14="http://schemas.microsoft.com/office/powerpoint/2010/main" val="404236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DDDFB6-2056-43FA-BD1B-606C8748DA8B}"/>
              </a:ext>
            </a:extLst>
          </p:cNvPr>
          <p:cNvSpPr>
            <a:spLocks noGrp="1"/>
          </p:cNvSpPr>
          <p:nvPr>
            <p:ph type="body" sz="quarter" idx="13"/>
          </p:nvPr>
        </p:nvSpPr>
        <p:spPr>
          <a:xfrm>
            <a:off x="479775" y="252022"/>
            <a:ext cx="8285402" cy="565150"/>
          </a:xfrm>
        </p:spPr>
        <p:txBody>
          <a:bodyPr/>
          <a:lstStyle/>
          <a:p>
            <a:pPr algn="ctr"/>
            <a:r>
              <a:rPr lang="en-US" sz="3000" dirty="0"/>
              <a:t>Protein, Fat &amp; Fatty Acids</a:t>
            </a:r>
          </a:p>
        </p:txBody>
      </p:sp>
      <p:sp>
        <p:nvSpPr>
          <p:cNvPr id="3" name="Content Placeholder 2">
            <a:extLst>
              <a:ext uri="{FF2B5EF4-FFF2-40B4-BE49-F238E27FC236}">
                <a16:creationId xmlns:a16="http://schemas.microsoft.com/office/drawing/2014/main" id="{8A6C5C73-6A8D-4254-B02F-B1B90C56F9C7}"/>
              </a:ext>
            </a:extLst>
          </p:cNvPr>
          <p:cNvSpPr>
            <a:spLocks noGrp="1"/>
          </p:cNvSpPr>
          <p:nvPr>
            <p:ph sz="quarter" idx="11"/>
          </p:nvPr>
        </p:nvSpPr>
        <p:spPr>
          <a:xfrm>
            <a:off x="4016829" y="1136469"/>
            <a:ext cx="4626427" cy="3333931"/>
          </a:xfrm>
        </p:spPr>
        <p:txBody>
          <a:bodyPr/>
          <a:lstStyle/>
          <a:p>
            <a:r>
              <a:rPr lang="en-US" sz="1400" dirty="0"/>
              <a:t>Proteins are often referred to as the building blocks of the body. While it is most closely associated with muscle building, protein is found in every cell of the body, from bones to skin and hair.</a:t>
            </a:r>
          </a:p>
          <a:p>
            <a:endParaRPr lang="en-US" sz="1400" dirty="0"/>
          </a:p>
          <a:p>
            <a:r>
              <a:rPr lang="en-US" sz="1400" dirty="0"/>
              <a:t>Healthy fats are necessary for:</a:t>
            </a:r>
          </a:p>
          <a:p>
            <a:pPr lvl="1">
              <a:buFont typeface="Arial" panose="020B0604020202020204" pitchFamily="34" charset="0"/>
              <a:buChar char="•"/>
            </a:pPr>
            <a:r>
              <a:rPr lang="en-US" sz="1400" dirty="0"/>
              <a:t>Hormone production</a:t>
            </a:r>
          </a:p>
          <a:p>
            <a:pPr lvl="1">
              <a:buFont typeface="Arial" panose="020B0604020202020204" pitchFamily="34" charset="0"/>
              <a:buChar char="•"/>
            </a:pPr>
            <a:r>
              <a:rPr lang="en-US" sz="1400" dirty="0"/>
              <a:t>Blood clotting</a:t>
            </a:r>
          </a:p>
          <a:p>
            <a:pPr lvl="1">
              <a:buFont typeface="Arial" panose="020B0604020202020204" pitchFamily="34" charset="0"/>
              <a:buChar char="•"/>
            </a:pPr>
            <a:r>
              <a:rPr lang="en-US" sz="1400" dirty="0"/>
              <a:t>Muscle function</a:t>
            </a:r>
          </a:p>
          <a:p>
            <a:pPr lvl="1">
              <a:buFont typeface="Arial" panose="020B0604020202020204" pitchFamily="34" charset="0"/>
              <a:buChar char="•"/>
            </a:pPr>
            <a:r>
              <a:rPr lang="en-US" sz="1400" dirty="0"/>
              <a:t>Blood sugar regulation</a:t>
            </a:r>
          </a:p>
          <a:p>
            <a:pPr lvl="1">
              <a:buFont typeface="Arial" panose="020B0604020202020204" pitchFamily="34" charset="0"/>
              <a:buChar char="•"/>
            </a:pPr>
            <a:r>
              <a:rPr lang="en-US" sz="1400" dirty="0"/>
              <a:t>Brain function</a:t>
            </a:r>
          </a:p>
          <a:p>
            <a:pPr lvl="1">
              <a:buFont typeface="Arial" panose="020B0604020202020204" pitchFamily="34" charset="0"/>
              <a:buChar char="•"/>
            </a:pPr>
            <a:r>
              <a:rPr lang="en-US" sz="1400" dirty="0"/>
              <a:t>Vitamin and mineral absorption</a:t>
            </a:r>
          </a:p>
          <a:p>
            <a:pPr lvl="1">
              <a:buFont typeface="Arial" panose="020B0604020202020204" pitchFamily="34" charset="0"/>
              <a:buChar char="•"/>
            </a:pPr>
            <a:r>
              <a:rPr lang="en-US" sz="1400" dirty="0"/>
              <a:t>Immune function</a:t>
            </a:r>
          </a:p>
        </p:txBody>
      </p:sp>
      <p:sp>
        <p:nvSpPr>
          <p:cNvPr id="4" name="Slide Number Placeholder 3">
            <a:extLst>
              <a:ext uri="{FF2B5EF4-FFF2-40B4-BE49-F238E27FC236}">
                <a16:creationId xmlns:a16="http://schemas.microsoft.com/office/drawing/2014/main" id="{6C81C8D0-BDB1-4ACF-98DF-65CC9D0FE707}"/>
              </a:ext>
            </a:extLst>
          </p:cNvPr>
          <p:cNvSpPr>
            <a:spLocks noGrp="1"/>
          </p:cNvSpPr>
          <p:nvPr>
            <p:ph type="sldNum" sz="quarter" idx="4"/>
          </p:nvPr>
        </p:nvSpPr>
        <p:spPr/>
        <p:txBody>
          <a:bodyPr/>
          <a:lstStyle/>
          <a:p>
            <a:fld id="{E601D6DB-97CE-48F9-AE37-764B251179C9}" type="slidenum">
              <a:rPr lang="en-US" altLang="en-US" smtClean="0"/>
              <a:pPr/>
              <a:t>8</a:t>
            </a:fld>
            <a:endParaRPr lang="en-US" altLang="en-US" dirty="0"/>
          </a:p>
        </p:txBody>
      </p:sp>
      <p:pic>
        <p:nvPicPr>
          <p:cNvPr id="5" name="Picture 4">
            <a:extLst>
              <a:ext uri="{FF2B5EF4-FFF2-40B4-BE49-F238E27FC236}">
                <a16:creationId xmlns:a16="http://schemas.microsoft.com/office/drawing/2014/main" id="{6574FE04-9DAD-40A8-BD72-E88D91F939F3}"/>
              </a:ext>
            </a:extLst>
          </p:cNvPr>
          <p:cNvPicPr>
            <a:picLocks noChangeAspect="1"/>
          </p:cNvPicPr>
          <p:nvPr/>
        </p:nvPicPr>
        <p:blipFill>
          <a:blip r:embed="rId3"/>
          <a:stretch>
            <a:fillRect/>
          </a:stretch>
        </p:blipFill>
        <p:spPr>
          <a:xfrm>
            <a:off x="457199" y="1184293"/>
            <a:ext cx="3135087" cy="3216841"/>
          </a:xfrm>
          <a:prstGeom prst="rect">
            <a:avLst/>
          </a:prstGeom>
        </p:spPr>
      </p:pic>
    </p:spTree>
    <p:extLst>
      <p:ext uri="{BB962C8B-B14F-4D97-AF65-F5344CB8AC3E}">
        <p14:creationId xmlns:p14="http://schemas.microsoft.com/office/powerpoint/2010/main" val="129944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269DA-4CD7-4A3A-82EC-2F82D41F320D}"/>
              </a:ext>
            </a:extLst>
          </p:cNvPr>
          <p:cNvSpPr>
            <a:spLocks noGrp="1"/>
          </p:cNvSpPr>
          <p:nvPr>
            <p:ph type="body" sz="quarter" idx="13"/>
          </p:nvPr>
        </p:nvSpPr>
        <p:spPr>
          <a:xfrm>
            <a:off x="718457" y="252022"/>
            <a:ext cx="7295606" cy="565150"/>
          </a:xfrm>
        </p:spPr>
        <p:txBody>
          <a:bodyPr/>
          <a:lstStyle/>
          <a:p>
            <a:pPr algn="ctr"/>
            <a:r>
              <a:rPr lang="en-US" sz="3000" dirty="0"/>
              <a:t>Carbohydrates</a:t>
            </a:r>
          </a:p>
        </p:txBody>
      </p:sp>
      <p:sp>
        <p:nvSpPr>
          <p:cNvPr id="3" name="Slide Number Placeholder 2">
            <a:extLst>
              <a:ext uri="{FF2B5EF4-FFF2-40B4-BE49-F238E27FC236}">
                <a16:creationId xmlns:a16="http://schemas.microsoft.com/office/drawing/2014/main" id="{DAB9E00D-730C-41CF-9AC2-78A7C5D6F661}"/>
              </a:ext>
            </a:extLst>
          </p:cNvPr>
          <p:cNvSpPr>
            <a:spLocks noGrp="1"/>
          </p:cNvSpPr>
          <p:nvPr>
            <p:ph type="sldNum" sz="quarter" idx="4"/>
          </p:nvPr>
        </p:nvSpPr>
        <p:spPr/>
        <p:txBody>
          <a:bodyPr/>
          <a:lstStyle/>
          <a:p>
            <a:fld id="{E601D6DB-97CE-48F9-AE37-764B251179C9}" type="slidenum">
              <a:rPr lang="en-US" altLang="en-US" smtClean="0"/>
              <a:pPr/>
              <a:t>9</a:t>
            </a:fld>
            <a:endParaRPr lang="en-US" altLang="en-US" dirty="0"/>
          </a:p>
        </p:txBody>
      </p:sp>
      <p:sp>
        <p:nvSpPr>
          <p:cNvPr id="5" name="TextBox 4">
            <a:extLst>
              <a:ext uri="{FF2B5EF4-FFF2-40B4-BE49-F238E27FC236}">
                <a16:creationId xmlns:a16="http://schemas.microsoft.com/office/drawing/2014/main" id="{CBC1AB52-4C40-4569-A180-549BAE4E5B10}"/>
              </a:ext>
            </a:extLst>
          </p:cNvPr>
          <p:cNvSpPr txBox="1"/>
          <p:nvPr/>
        </p:nvSpPr>
        <p:spPr bwMode="gray">
          <a:xfrm>
            <a:off x="1239021" y="1696183"/>
            <a:ext cx="916350" cy="307777"/>
          </a:xfrm>
          <a:prstGeom prst="rect">
            <a:avLst/>
          </a:prstGeom>
          <a:noFill/>
        </p:spPr>
        <p:txBody>
          <a:bodyPr vert="horz" wrap="square" lIns="0" tIns="0" rIns="0" bIns="0" rtlCol="0">
            <a:spAutoFit/>
          </a:bodyPr>
          <a:lstStyle/>
          <a:p>
            <a:pPr algn="l">
              <a:spcBef>
                <a:spcPts val="600"/>
              </a:spcBef>
            </a:pPr>
            <a:r>
              <a:rPr lang="en-US" sz="2000" b="1" u="sng" dirty="0">
                <a:solidFill>
                  <a:srgbClr val="00B050"/>
                </a:solidFill>
              </a:rPr>
              <a:t>Simple</a:t>
            </a:r>
          </a:p>
        </p:txBody>
      </p:sp>
      <p:sp>
        <p:nvSpPr>
          <p:cNvPr id="6" name="TextBox 5">
            <a:extLst>
              <a:ext uri="{FF2B5EF4-FFF2-40B4-BE49-F238E27FC236}">
                <a16:creationId xmlns:a16="http://schemas.microsoft.com/office/drawing/2014/main" id="{AEBA9AAC-6C86-4241-A9B4-A0EE5F7D5942}"/>
              </a:ext>
            </a:extLst>
          </p:cNvPr>
          <p:cNvSpPr txBox="1"/>
          <p:nvPr/>
        </p:nvSpPr>
        <p:spPr>
          <a:xfrm>
            <a:off x="6165670" y="1696183"/>
            <a:ext cx="1175656" cy="369332"/>
          </a:xfrm>
          <a:prstGeom prst="rect">
            <a:avLst/>
          </a:prstGeom>
          <a:noFill/>
        </p:spPr>
        <p:txBody>
          <a:bodyPr wrap="square" rtlCol="0">
            <a:spAutoFit/>
          </a:bodyPr>
          <a:lstStyle/>
          <a:p>
            <a:pPr>
              <a:spcBef>
                <a:spcPts val="600"/>
              </a:spcBef>
            </a:pPr>
            <a:r>
              <a:rPr lang="en-US" b="1" u="sng" dirty="0">
                <a:solidFill>
                  <a:srgbClr val="00B050"/>
                </a:solidFill>
              </a:rPr>
              <a:t>Complex</a:t>
            </a:r>
          </a:p>
        </p:txBody>
      </p:sp>
      <p:sp>
        <p:nvSpPr>
          <p:cNvPr id="8" name="TextBox 7">
            <a:extLst>
              <a:ext uri="{FF2B5EF4-FFF2-40B4-BE49-F238E27FC236}">
                <a16:creationId xmlns:a16="http://schemas.microsoft.com/office/drawing/2014/main" id="{52B4C3AA-DBA9-4E7A-B115-A90F4F3678A1}"/>
              </a:ext>
            </a:extLst>
          </p:cNvPr>
          <p:cNvSpPr txBox="1"/>
          <p:nvPr/>
        </p:nvSpPr>
        <p:spPr>
          <a:xfrm>
            <a:off x="3089367" y="1547949"/>
            <a:ext cx="2612570" cy="2862322"/>
          </a:xfrm>
          <a:prstGeom prst="rect">
            <a:avLst/>
          </a:prstGeom>
          <a:solidFill>
            <a:schemeClr val="tx2">
              <a:lumMod val="60000"/>
              <a:lumOff val="40000"/>
            </a:schemeClr>
          </a:solidFill>
        </p:spPr>
        <p:txBody>
          <a:bodyPr wrap="square" rtlCol="0">
            <a:spAutoFit/>
          </a:bodyPr>
          <a:lstStyle/>
          <a:p>
            <a:pPr algn="ctr"/>
            <a:endParaRPr lang="en-US" b="1" dirty="0">
              <a:solidFill>
                <a:schemeClr val="bg1"/>
              </a:solidFill>
            </a:endParaRPr>
          </a:p>
          <a:p>
            <a:pPr algn="ctr"/>
            <a:r>
              <a:rPr lang="en-US" b="1" dirty="0">
                <a:solidFill>
                  <a:schemeClr val="bg1"/>
                </a:solidFill>
              </a:rPr>
              <a:t>Carbohydrates are essential for the function of the central nervous system and brain.  45% to 65% of daily calories should come from carbohydrates.</a:t>
            </a:r>
          </a:p>
          <a:p>
            <a:pPr algn="ctr"/>
            <a:endParaRPr lang="en-US" b="1" dirty="0">
              <a:solidFill>
                <a:schemeClr val="bg1"/>
              </a:solidFill>
            </a:endParaRPr>
          </a:p>
        </p:txBody>
      </p:sp>
      <p:sp>
        <p:nvSpPr>
          <p:cNvPr id="9" name="TextBox 8">
            <a:extLst>
              <a:ext uri="{FF2B5EF4-FFF2-40B4-BE49-F238E27FC236}">
                <a16:creationId xmlns:a16="http://schemas.microsoft.com/office/drawing/2014/main" id="{619D7619-A38C-47C2-A4BB-484B7377BBC5}"/>
              </a:ext>
            </a:extLst>
          </p:cNvPr>
          <p:cNvSpPr txBox="1"/>
          <p:nvPr/>
        </p:nvSpPr>
        <p:spPr>
          <a:xfrm>
            <a:off x="222069" y="2312126"/>
            <a:ext cx="2795451" cy="2308324"/>
          </a:xfrm>
          <a:prstGeom prst="rect">
            <a:avLst/>
          </a:prstGeom>
          <a:noFill/>
        </p:spPr>
        <p:txBody>
          <a:bodyPr wrap="square" rtlCol="0">
            <a:spAutoFit/>
          </a:bodyPr>
          <a:lstStyle/>
          <a:p>
            <a:pPr lvl="1"/>
            <a:r>
              <a:rPr lang="en-US" sz="1400" dirty="0"/>
              <a:t>Simple carbs supply a quick burst of energy that does not last</a:t>
            </a:r>
          </a:p>
          <a:p>
            <a:pPr lvl="1"/>
            <a:endParaRPr lang="en-US" sz="1400" dirty="0"/>
          </a:p>
          <a:p>
            <a:pPr lvl="1"/>
            <a:r>
              <a:rPr lang="en-US" sz="1400" dirty="0"/>
              <a:t>Examples:</a:t>
            </a:r>
          </a:p>
          <a:p>
            <a:pPr marL="742950" lvl="1" indent="-285750">
              <a:buFont typeface="Arial" panose="020B0604020202020204" pitchFamily="34" charset="0"/>
              <a:buChar char="•"/>
            </a:pPr>
            <a:r>
              <a:rPr lang="en-US" sz="1400" dirty="0"/>
              <a:t>Table Sugar</a:t>
            </a:r>
          </a:p>
          <a:p>
            <a:pPr marL="742950" lvl="1" indent="-285750">
              <a:buFont typeface="Arial" panose="020B0604020202020204" pitchFamily="34" charset="0"/>
              <a:buChar char="•"/>
            </a:pPr>
            <a:r>
              <a:rPr lang="en-US" sz="1400" dirty="0"/>
              <a:t>Candy</a:t>
            </a:r>
          </a:p>
          <a:p>
            <a:pPr marL="742950" lvl="1" indent="-285750">
              <a:buFont typeface="Arial" panose="020B0604020202020204" pitchFamily="34" charset="0"/>
              <a:buChar char="•"/>
            </a:pPr>
            <a:r>
              <a:rPr lang="en-US" sz="1400" dirty="0"/>
              <a:t>Carbonated Beverages</a:t>
            </a:r>
          </a:p>
          <a:p>
            <a:pPr marL="742950" lvl="1" indent="-285750">
              <a:buFont typeface="Arial" panose="020B0604020202020204" pitchFamily="34" charset="0"/>
              <a:buChar char="•"/>
            </a:pPr>
            <a:r>
              <a:rPr lang="en-US" sz="1400" dirty="0"/>
              <a:t>Fruit juice</a:t>
            </a:r>
          </a:p>
          <a:p>
            <a:endParaRPr lang="en-US" dirty="0"/>
          </a:p>
        </p:txBody>
      </p:sp>
      <p:sp>
        <p:nvSpPr>
          <p:cNvPr id="10" name="TextBox 9">
            <a:extLst>
              <a:ext uri="{FF2B5EF4-FFF2-40B4-BE49-F238E27FC236}">
                <a16:creationId xmlns:a16="http://schemas.microsoft.com/office/drawing/2014/main" id="{8AE46929-6645-4709-83B7-DE481EA4A544}"/>
              </a:ext>
            </a:extLst>
          </p:cNvPr>
          <p:cNvSpPr txBox="1"/>
          <p:nvPr/>
        </p:nvSpPr>
        <p:spPr>
          <a:xfrm>
            <a:off x="5466806" y="2312126"/>
            <a:ext cx="3455125" cy="2523768"/>
          </a:xfrm>
          <a:prstGeom prst="rect">
            <a:avLst/>
          </a:prstGeom>
          <a:noFill/>
        </p:spPr>
        <p:txBody>
          <a:bodyPr wrap="square" rtlCol="0">
            <a:spAutoFit/>
          </a:bodyPr>
          <a:lstStyle/>
          <a:p>
            <a:pPr lvl="1"/>
            <a:r>
              <a:rPr lang="en-US" sz="1400" dirty="0"/>
              <a:t>Complex carbs take longer to digest and are a more stable source of energy that simple carbohydrates</a:t>
            </a:r>
          </a:p>
          <a:p>
            <a:pPr marL="742950" lvl="1" indent="-285750">
              <a:buFont typeface="Arial" panose="020B0604020202020204" pitchFamily="34" charset="0"/>
              <a:buChar char="•"/>
            </a:pPr>
            <a:endParaRPr lang="en-US" sz="1400" dirty="0"/>
          </a:p>
          <a:p>
            <a:pPr lvl="1"/>
            <a:r>
              <a:rPr lang="en-US" sz="1400" dirty="0"/>
              <a:t>Examples:</a:t>
            </a:r>
          </a:p>
          <a:p>
            <a:pPr marL="742950" lvl="1" indent="-285750">
              <a:buFont typeface="Arial" panose="020B0604020202020204" pitchFamily="34" charset="0"/>
              <a:buChar char="•"/>
            </a:pPr>
            <a:r>
              <a:rPr lang="en-US" sz="1400" dirty="0"/>
              <a:t>Whole grains</a:t>
            </a:r>
          </a:p>
          <a:p>
            <a:pPr marL="742950" lvl="1" indent="-285750">
              <a:buFont typeface="Arial" panose="020B0604020202020204" pitchFamily="34" charset="0"/>
              <a:buChar char="•"/>
            </a:pPr>
            <a:r>
              <a:rPr lang="en-US" sz="1400" dirty="0"/>
              <a:t>Most vegetables</a:t>
            </a:r>
          </a:p>
          <a:p>
            <a:pPr marL="742950" lvl="1" indent="-285750">
              <a:buFont typeface="Arial" panose="020B0604020202020204" pitchFamily="34" charset="0"/>
              <a:buChar char="•"/>
            </a:pPr>
            <a:r>
              <a:rPr lang="en-US" sz="1400" dirty="0"/>
              <a:t>Beans</a:t>
            </a:r>
          </a:p>
          <a:p>
            <a:pPr marL="742950" lvl="1" indent="-285750">
              <a:buFont typeface="Arial" panose="020B0604020202020204" pitchFamily="34" charset="0"/>
              <a:buChar char="•"/>
            </a:pPr>
            <a:r>
              <a:rPr lang="en-US" sz="1400" dirty="0"/>
              <a:t>Legumes</a:t>
            </a:r>
          </a:p>
          <a:p>
            <a:endParaRPr lang="en-US" dirty="0"/>
          </a:p>
        </p:txBody>
      </p:sp>
    </p:spTree>
    <p:extLst>
      <p:ext uri="{BB962C8B-B14F-4D97-AF65-F5344CB8AC3E}">
        <p14:creationId xmlns:p14="http://schemas.microsoft.com/office/powerpoint/2010/main" val="838095462"/>
      </p:ext>
    </p:extLst>
  </p:cSld>
  <p:clrMapOvr>
    <a:masterClrMapping/>
  </p:clrMapOvr>
</p:sld>
</file>

<file path=ppt/theme/theme1.xml><?xml version="1.0" encoding="utf-8"?>
<a:theme xmlns:a="http://schemas.openxmlformats.org/drawingml/2006/main" name="1_Office Theme">
  <a:themeElements>
    <a:clrScheme name="Reliant Colors">
      <a:dk1>
        <a:srgbClr val="273D7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C12AACC8488B4EB14D6FA8E5BBC693" ma:contentTypeVersion="0" ma:contentTypeDescription="Create a new document." ma:contentTypeScope="" ma:versionID="f35b2e31be8134f16f6ae80cfc2774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8076B-44AF-42A2-947A-EAC01FD680B5}">
  <ds:schemaRefs>
    <ds:schemaRef ds:uri="http://schemas.microsoft.com/sharepoint/v3/contenttype/forms"/>
  </ds:schemaRefs>
</ds:datastoreItem>
</file>

<file path=customXml/itemProps2.xml><?xml version="1.0" encoding="utf-8"?>
<ds:datastoreItem xmlns:ds="http://schemas.openxmlformats.org/officeDocument/2006/customXml" ds:itemID="{5B35E8E6-9CD6-4325-9B60-3C4FD7B3DCB1}">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7223809-2744-4549-8AE1-8F62EE66A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966</TotalTime>
  <Words>1710</Words>
  <Application>Microsoft Office PowerPoint</Application>
  <PresentationFormat>On-screen Show (16:9)</PresentationFormat>
  <Paragraphs>237</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Carolynn Lowe</dc:creator>
  <cp:lastModifiedBy>Lauzon, Melody</cp:lastModifiedBy>
  <cp:revision>105</cp:revision>
  <dcterms:created xsi:type="dcterms:W3CDTF">2016-05-19T15:19:18Z</dcterms:created>
  <dcterms:modified xsi:type="dcterms:W3CDTF">2024-08-27T03:49:16Z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0x010100C9C12AACC8488B4EB14D6FA8E5BBC693</vt:lpwstr>
  </property>
</Properties>
</file>