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14"/>
  </p:notesMasterIdLst>
  <p:handoutMasterIdLst>
    <p:handoutMasterId r:id="rId15"/>
  </p:handoutMasterIdLst>
  <p:sldIdLst>
    <p:sldId id="256" r:id="rId5"/>
    <p:sldId id="263" r:id="rId6"/>
    <p:sldId id="259" r:id="rId7"/>
    <p:sldId id="260" r:id="rId8"/>
    <p:sldId id="258" r:id="rId9"/>
    <p:sldId id="261" r:id="rId10"/>
    <p:sldId id="266" r:id="rId11"/>
    <p:sldId id="262" r:id="rId12"/>
    <p:sldId id="26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76BAE"/>
    <a:srgbClr val="353535"/>
    <a:srgbClr val="EB771B"/>
    <a:srgbClr val="A8B634"/>
    <a:srgbClr val="298B43"/>
    <a:srgbClr val="273D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8710" autoAdjust="0"/>
  </p:normalViewPr>
  <p:slideViewPr>
    <p:cSldViewPr snapToGrid="0" snapToObjects="1">
      <p:cViewPr varScale="1">
        <p:scale>
          <a:sx n="146" d="100"/>
          <a:sy n="146" d="100"/>
        </p:scale>
        <p:origin x="594"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4" d="100"/>
          <a:sy n="104" d="100"/>
        </p:scale>
        <p:origin x="-47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9022AE-4857-1942-A580-5A9D1BDDB22C}" type="datetimeFigureOut">
              <a:rPr lang="en-US" smtClean="0"/>
              <a:t>9/16/2024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FF6F2F-46DD-0741-AFDA-78F99FAFBDB5}" type="slidenum">
              <a:rPr lang="en-US" smtClean="0"/>
              <a:t>‹#›</a:t>
            </a:fld>
            <a:endParaRPr lang="en-US"/>
          </a:p>
        </p:txBody>
      </p:sp>
    </p:spTree>
    <p:extLst>
      <p:ext uri="{BB962C8B-B14F-4D97-AF65-F5344CB8AC3E}">
        <p14:creationId xmlns:p14="http://schemas.microsoft.com/office/powerpoint/2010/main" val="2412516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D826C-7993-DB4D-9DF6-6208666193FA}" type="datetimeFigureOut">
              <a:rPr lang="en-US" smtClean="0"/>
              <a:t>9/16/2024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143DF-40A8-494C-A307-342B4756F72D}" type="slidenum">
              <a:rPr lang="en-US" smtClean="0"/>
              <a:t>‹#›</a:t>
            </a:fld>
            <a:endParaRPr lang="en-US"/>
          </a:p>
        </p:txBody>
      </p:sp>
    </p:spTree>
    <p:extLst>
      <p:ext uri="{BB962C8B-B14F-4D97-AF65-F5344CB8AC3E}">
        <p14:creationId xmlns:p14="http://schemas.microsoft.com/office/powerpoint/2010/main" val="690470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atewayfoundation.org/addiction-blog/benefits-exercise-for-recove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atewayfoundation.org/addiction-blog/benefits-exercise-for-recove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143DF-40A8-494C-A307-342B4756F72D}" type="slidenum">
              <a:rPr lang="en-US" smtClean="0"/>
              <a:t>1</a:t>
            </a:fld>
            <a:endParaRPr lang="en-US"/>
          </a:p>
        </p:txBody>
      </p:sp>
    </p:spTree>
    <p:extLst>
      <p:ext uri="{BB962C8B-B14F-4D97-AF65-F5344CB8AC3E}">
        <p14:creationId xmlns:p14="http://schemas.microsoft.com/office/powerpoint/2010/main" val="122636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https://www.mayoclinic.org/healthy-lifestyle/fitness/in-depth/exercise/art-20048389#:~:text=Regular%20exercise%20helps%20prevent%20or%20manage%20many%20health,Many%20types%20of%20cancer.%208%20Arthritis.%20More%20items</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4</a:t>
            </a:fld>
            <a:endParaRPr lang="en-US"/>
          </a:p>
        </p:txBody>
      </p:sp>
    </p:spTree>
    <p:extLst>
      <p:ext uri="{BB962C8B-B14F-4D97-AF65-F5344CB8AC3E}">
        <p14:creationId xmlns:p14="http://schemas.microsoft.com/office/powerpoint/2010/main" val="238794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risk of relapse=improved mood and releases endorphins </a:t>
            </a:r>
          </a:p>
          <a:p>
            <a:r>
              <a:rPr lang="en-US" dirty="0">
                <a:hlinkClick r:id="rId3"/>
              </a:rPr>
              <a:t>How Exercise Benefits Addiction Recovery -Gateway Foundation</a:t>
            </a:r>
            <a:endParaRPr lang="en-US" dirty="0"/>
          </a:p>
          <a:p>
            <a:r>
              <a:rPr lang="en-US" dirty="0"/>
              <a:t>https://www.mayoclinic.org/healthy-lifestyle/fitness/in-depth/exercise/art-20048389#:~:text=Regular%20exercise%20helps%20prevent%20or%20manage%20many%20health,Many%20types%20of%20cancer.%208%20Arthritis.%20More%20items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5</a:t>
            </a:fld>
            <a:endParaRPr lang="en-US"/>
          </a:p>
        </p:txBody>
      </p:sp>
    </p:spTree>
    <p:extLst>
      <p:ext uri="{BB962C8B-B14F-4D97-AF65-F5344CB8AC3E}">
        <p14:creationId xmlns:p14="http://schemas.microsoft.com/office/powerpoint/2010/main" val="230769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Curbs Cravings: Research has shown that regular exercise can lead to an increase of abstinent days. One study’s participants who struggled with substance use disorder committed to routine moderate aerobic exercise for 12 weeks and saw significantly better substance use outcomes than those who did not. Exercising moves blood through the heart quicker, regular exercise can increase the amount of oxygen and nutrients flowing to your body’s muscles. This increase in nourishment causes the body to grow stronger and have a greater capacity to release energy throughout the day. These higher energy levels then make daily tasks easier and often boost the ability to resist the urge to use drugs. When paired with regular cognitive-behavioral therapy, exercise is an especially effective method for helping people quit smoking by meeting psychological and physiological needs that a nicotine replacement does not. For these reasons, many former smokers take up exercise to help them quit.</a:t>
            </a:r>
          </a:p>
          <a:p>
            <a:endParaRPr lang="en-US" dirty="0"/>
          </a:p>
          <a:p>
            <a:r>
              <a:rPr lang="en-US" dirty="0"/>
              <a:t>Filling time: </a:t>
            </a:r>
            <a:r>
              <a:rPr lang="en-US" sz="1200" b="0" i="0" kern="1200" dirty="0">
                <a:solidFill>
                  <a:schemeClr val="tx1"/>
                </a:solidFill>
                <a:effectLst/>
                <a:latin typeface="+mn-lt"/>
                <a:ea typeface="+mn-ea"/>
                <a:cs typeface="+mn-cs"/>
              </a:rPr>
              <a:t>Exercise is a great outlet for this extra time and can take up several hours of the week. It is generally good to keep yourself busy during addiction recovery, especially in the beginning phases. Following a regular exercise routine takes away the need to make split decisions about what to do with spare time throughout the day.</a:t>
            </a:r>
          </a:p>
          <a:p>
            <a:endParaRPr lang="en-US" sz="1200" b="0" i="0" kern="1200" dirty="0">
              <a:solidFill>
                <a:schemeClr val="tx1"/>
              </a:solidFill>
              <a:effectLst/>
              <a:latin typeface="+mn-lt"/>
              <a:ea typeface="+mn-ea"/>
              <a:cs typeface="+mn-cs"/>
            </a:endParaRPr>
          </a:p>
          <a:p>
            <a:r>
              <a:rPr lang="en-US" dirty="0">
                <a:hlinkClick r:id="rId3"/>
              </a:rPr>
              <a:t>How Exercise Benefits Addiction Recovery -Gateway Foundation</a:t>
            </a:r>
            <a:endParaRPr lang="en-US" dirty="0"/>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6</a:t>
            </a:fld>
            <a:endParaRPr lang="en-US"/>
          </a:p>
        </p:txBody>
      </p:sp>
    </p:spTree>
    <p:extLst>
      <p:ext uri="{BB962C8B-B14F-4D97-AF65-F5344CB8AC3E}">
        <p14:creationId xmlns:p14="http://schemas.microsoft.com/office/powerpoint/2010/main" val="94900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https://www.health.harvard.edu/exercise-and-fitness/the-4-most-important-types-of-exercise</a:t>
            </a:r>
          </a:p>
          <a:p>
            <a:endParaRPr lang="en-US" dirty="0"/>
          </a:p>
          <a:p>
            <a:r>
              <a:rPr lang="en-US" b="1" dirty="0"/>
              <a:t>Endurance Exercises:</a:t>
            </a:r>
          </a:p>
          <a:p>
            <a:pPr marL="171450" indent="-171450">
              <a:buFont typeface="Arial" panose="020B0604020202020204" pitchFamily="34" charset="0"/>
              <a:buChar char="•"/>
            </a:pPr>
            <a:r>
              <a:rPr lang="en-US" dirty="0"/>
              <a:t>Commonly referred to as aerobic exercises.</a:t>
            </a:r>
          </a:p>
          <a:p>
            <a:pPr marL="171450" indent="-171450">
              <a:buFont typeface="Arial" panose="020B0604020202020204" pitchFamily="34" charset="0"/>
              <a:buChar char="•"/>
            </a:pPr>
            <a:r>
              <a:rPr lang="en-US" dirty="0"/>
              <a:t>Increases your breathing and heart rate.</a:t>
            </a:r>
          </a:p>
          <a:p>
            <a:pPr marL="171450" indent="-171450">
              <a:buFont typeface="Arial" panose="020B0604020202020204" pitchFamily="34" charset="0"/>
              <a:buChar char="•"/>
            </a:pPr>
            <a:r>
              <a:rPr lang="en-US" dirty="0"/>
              <a:t>Improves the health of your heart, lungs, and circulatory system.</a:t>
            </a:r>
          </a:p>
          <a:p>
            <a:pPr marL="171450" indent="-171450">
              <a:buFont typeface="Arial" panose="020B0604020202020204" pitchFamily="34" charset="0"/>
              <a:buChar char="•"/>
            </a:pPr>
            <a:r>
              <a:rPr lang="en-US" dirty="0"/>
              <a:t>Aerobic exercise also helps relax blood vessel walls, lower blood pressure, burn body fat, lower blood sugar levels, reduce inflammation, and boost mood.</a:t>
            </a:r>
          </a:p>
          <a:p>
            <a:pPr marL="171450" indent="-171450">
              <a:buFont typeface="Arial" panose="020B0604020202020204" pitchFamily="34" charset="0"/>
              <a:buChar char="•"/>
            </a:pPr>
            <a:r>
              <a:rPr lang="en-US" dirty="0"/>
              <a:t>Examples include:</a:t>
            </a:r>
          </a:p>
          <a:p>
            <a:pPr marL="628650" lvl="1" indent="-171450">
              <a:buFont typeface="Arial" panose="020B0604020202020204" pitchFamily="34" charset="0"/>
              <a:buChar char="•"/>
            </a:pPr>
            <a:r>
              <a:rPr lang="en-US" dirty="0"/>
              <a:t>Brisk walking or jogging</a:t>
            </a:r>
          </a:p>
          <a:p>
            <a:pPr marL="628650" lvl="1" indent="-171450">
              <a:buFont typeface="Arial" panose="020B0604020202020204" pitchFamily="34" charset="0"/>
              <a:buChar char="•"/>
            </a:pPr>
            <a:r>
              <a:rPr lang="en-US" dirty="0"/>
              <a:t>Marching in place</a:t>
            </a:r>
          </a:p>
          <a:p>
            <a:pPr marL="628650" lvl="1" indent="-171450">
              <a:buFont typeface="Arial" panose="020B0604020202020204" pitchFamily="34" charset="0"/>
              <a:buChar char="•"/>
            </a:pPr>
            <a:r>
              <a:rPr lang="en-US" dirty="0"/>
              <a:t>Yard work (mowing, raking)</a:t>
            </a:r>
          </a:p>
          <a:p>
            <a:pPr marL="628650" lvl="1" indent="-171450">
              <a:buFont typeface="Arial" panose="020B0604020202020204" pitchFamily="34" charset="0"/>
              <a:buChar char="•"/>
            </a:pPr>
            <a:r>
              <a:rPr lang="en-US" dirty="0"/>
              <a:t>Dancing</a:t>
            </a:r>
          </a:p>
          <a:p>
            <a:pPr marL="628650" lvl="1" indent="-171450">
              <a:buFont typeface="Arial" panose="020B0604020202020204" pitchFamily="34" charset="0"/>
              <a:buChar char="•"/>
            </a:pPr>
            <a:r>
              <a:rPr lang="en-US" dirty="0"/>
              <a:t>Swimming</a:t>
            </a:r>
          </a:p>
          <a:p>
            <a:pPr marL="628650" lvl="1" indent="-171450">
              <a:buFont typeface="Arial" panose="020B0604020202020204" pitchFamily="34" charset="0"/>
              <a:buChar char="•"/>
            </a:pPr>
            <a:r>
              <a:rPr lang="en-US" dirty="0"/>
              <a:t>Biking</a:t>
            </a:r>
          </a:p>
          <a:p>
            <a:pPr marL="628650" lvl="1" indent="-171450">
              <a:buFont typeface="Arial" panose="020B0604020202020204" pitchFamily="34" charset="0"/>
              <a:buChar char="•"/>
            </a:pPr>
            <a:r>
              <a:rPr lang="en-US" dirty="0"/>
              <a:t>Climbing stairs or hills</a:t>
            </a:r>
          </a:p>
          <a:p>
            <a:pPr marL="628650" lvl="1" indent="-171450">
              <a:buFont typeface="Arial" panose="020B0604020202020204" pitchFamily="34" charset="0"/>
              <a:buChar char="•"/>
            </a:pPr>
            <a:r>
              <a:rPr lang="en-US" dirty="0"/>
              <a:t>Playing tennis or basketball</a:t>
            </a:r>
          </a:p>
          <a:p>
            <a:endParaRPr lang="en-US" dirty="0"/>
          </a:p>
          <a:p>
            <a:r>
              <a:rPr lang="en-US" b="1" dirty="0"/>
              <a:t>Strength Exercises:</a:t>
            </a:r>
          </a:p>
          <a:p>
            <a:pPr marL="171450" indent="-171450">
              <a:buFont typeface="Arial" panose="020B0604020202020204" pitchFamily="34" charset="0"/>
              <a:buChar char="•"/>
            </a:pPr>
            <a:r>
              <a:rPr lang="en-US" dirty="0"/>
              <a:t>Also referred to as resistance training.</a:t>
            </a:r>
          </a:p>
          <a:p>
            <a:pPr marL="171450" indent="-171450">
              <a:buFont typeface="Arial" panose="020B0604020202020204" pitchFamily="34" charset="0"/>
              <a:buChar char="•"/>
            </a:pPr>
            <a:r>
              <a:rPr lang="en-US" dirty="0"/>
              <a:t>Increases your muscular strength and builds muscle mass.</a:t>
            </a:r>
          </a:p>
          <a:p>
            <a:pPr marL="171450" indent="-171450">
              <a:buFont typeface="Arial" panose="020B0604020202020204" pitchFamily="34" charset="0"/>
              <a:buChar char="•"/>
            </a:pPr>
            <a:r>
              <a:rPr lang="en-US" dirty="0"/>
              <a:t>Stimulates bone growth, lowers blood sugar, assists with weight control, improves balance and posture, and reduces stress and pain in the lower back and joints.</a:t>
            </a:r>
          </a:p>
          <a:p>
            <a:pPr marL="171450" indent="-171450">
              <a:buFont typeface="Arial" panose="020B0604020202020204" pitchFamily="34" charset="0"/>
              <a:buChar char="•"/>
            </a:pPr>
            <a:r>
              <a:rPr lang="en-US" dirty="0"/>
              <a:t>Examples include:</a:t>
            </a:r>
          </a:p>
          <a:p>
            <a:pPr marL="628650" lvl="1" indent="-171450">
              <a:buFont typeface="Arial" panose="020B0604020202020204" pitchFamily="34" charset="0"/>
              <a:buChar char="•"/>
            </a:pPr>
            <a:r>
              <a:rPr lang="en-US" dirty="0"/>
              <a:t>Lifting weights</a:t>
            </a:r>
          </a:p>
          <a:p>
            <a:pPr marL="628650" lvl="1" indent="-171450">
              <a:buFont typeface="Arial" panose="020B0604020202020204" pitchFamily="34" charset="0"/>
              <a:buChar char="•"/>
            </a:pPr>
            <a:r>
              <a:rPr lang="en-US" dirty="0"/>
              <a:t>Carrying groceries</a:t>
            </a:r>
          </a:p>
          <a:p>
            <a:pPr marL="628650" lvl="1" indent="-171450">
              <a:buFont typeface="Arial" panose="020B0604020202020204" pitchFamily="34" charset="0"/>
              <a:buChar char="•"/>
            </a:pPr>
            <a:r>
              <a:rPr lang="en-US" dirty="0"/>
              <a:t>Arm and leg curls</a:t>
            </a:r>
          </a:p>
          <a:p>
            <a:pPr marL="628650" lvl="1" indent="-171450">
              <a:buFont typeface="Arial" panose="020B0604020202020204" pitchFamily="34" charset="0"/>
              <a:buChar char="•"/>
            </a:pPr>
            <a:r>
              <a:rPr lang="en-US" dirty="0"/>
              <a:t>Push-ups</a:t>
            </a:r>
          </a:p>
          <a:p>
            <a:pPr marL="628650" lvl="1" indent="-171450">
              <a:buFont typeface="Arial" panose="020B0604020202020204" pitchFamily="34" charset="0"/>
              <a:buChar char="•"/>
            </a:pPr>
            <a:r>
              <a:rPr lang="en-US" dirty="0"/>
              <a:t>Squats</a:t>
            </a:r>
          </a:p>
          <a:p>
            <a:pPr marL="628650" lvl="1" indent="-171450">
              <a:buFont typeface="Arial" panose="020B0604020202020204" pitchFamily="34" charset="0"/>
              <a:buChar char="•"/>
            </a:pPr>
            <a:r>
              <a:rPr lang="en-US" dirty="0"/>
              <a:t>Lifting your body weight</a:t>
            </a:r>
          </a:p>
          <a:p>
            <a:pPr marL="628650" lvl="1" indent="-171450">
              <a:buFont typeface="Arial" panose="020B0604020202020204" pitchFamily="34" charset="0"/>
              <a:buChar char="•"/>
            </a:pPr>
            <a:r>
              <a:rPr lang="en-US" dirty="0"/>
              <a:t>Using a resistance band</a:t>
            </a:r>
          </a:p>
          <a:p>
            <a:endParaRPr lang="en-US" dirty="0"/>
          </a:p>
          <a:p>
            <a:r>
              <a:rPr lang="en-US" b="1" dirty="0"/>
              <a:t>Flexibility Exercises: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Aim for a program of stretching every day or at least three or four times per week.</a:t>
            </a:r>
            <a:endParaRPr lang="en-US" dirty="0"/>
          </a:p>
          <a:p>
            <a:pPr marL="171450" indent="-171450">
              <a:buFont typeface="Arial" panose="020B0604020202020204" pitchFamily="34" charset="0"/>
              <a:buChar char="•"/>
            </a:pPr>
            <a:r>
              <a:rPr lang="en-US" dirty="0"/>
              <a:t>Also referred to as stretching</a:t>
            </a:r>
          </a:p>
          <a:p>
            <a:pPr marL="171450" indent="-171450">
              <a:buFont typeface="Arial" panose="020B0604020202020204" pitchFamily="34" charset="0"/>
              <a:buChar char="•"/>
            </a:pPr>
            <a:r>
              <a:rPr lang="en-US" dirty="0"/>
              <a:t>Improves and helps maintain flexibility</a:t>
            </a:r>
          </a:p>
          <a:p>
            <a:pPr marL="171450" indent="-171450">
              <a:buFont typeface="Arial" panose="020B0604020202020204" pitchFamily="34" charset="0"/>
              <a:buChar char="•"/>
            </a:pPr>
            <a:r>
              <a:rPr lang="en-US" dirty="0"/>
              <a:t>Increases your range of motion and reduces pain and the risk for injury</a:t>
            </a:r>
          </a:p>
          <a:p>
            <a:pPr marL="171450" indent="-171450">
              <a:buFont typeface="Arial" panose="020B0604020202020204" pitchFamily="34" charset="0"/>
              <a:buChar char="•"/>
            </a:pPr>
            <a:r>
              <a:rPr lang="en-US" dirty="0"/>
              <a:t>Examples include:</a:t>
            </a:r>
          </a:p>
          <a:p>
            <a:pPr marL="628650" lvl="1" indent="-171450">
              <a:buFont typeface="Arial" panose="020B0604020202020204" pitchFamily="34" charset="0"/>
              <a:buChar char="•"/>
            </a:pPr>
            <a:r>
              <a:rPr lang="en-US" dirty="0"/>
              <a:t>Repetitive motion such as marching in place or arm circles</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Balance Exercises: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Tai Chi, a "moving meditation" that involves shifting the body slowly, gently, and precisely, while breathing deeply.</a:t>
            </a:r>
          </a:p>
          <a:p>
            <a:pPr marL="171450" indent="-171450">
              <a:buFont typeface="Arial" panose="020B0604020202020204" pitchFamily="34" charset="0"/>
              <a:buChar char="•"/>
            </a:pPr>
            <a:r>
              <a:rPr lang="en-US" dirty="0"/>
              <a:t>Improves balance and prevents falls.</a:t>
            </a:r>
          </a:p>
          <a:p>
            <a:pPr marL="171450" indent="-171450">
              <a:buFont typeface="Arial" panose="020B0604020202020204" pitchFamily="34" charset="0"/>
              <a:buChar char="•"/>
            </a:pPr>
            <a:r>
              <a:rPr lang="en-US" dirty="0"/>
              <a:t>Examples include:</a:t>
            </a:r>
          </a:p>
          <a:p>
            <a:pPr marL="628650" lvl="1" indent="-171450">
              <a:buFont typeface="Arial" panose="020B0604020202020204" pitchFamily="34" charset="0"/>
              <a:buChar char="•"/>
            </a:pPr>
            <a:r>
              <a:rPr lang="en-US" dirty="0"/>
              <a:t>Tai Chi</a:t>
            </a:r>
          </a:p>
          <a:p>
            <a:pPr marL="628650" lvl="1" indent="-171450">
              <a:buFont typeface="Arial" panose="020B0604020202020204" pitchFamily="34" charset="0"/>
              <a:buChar char="•"/>
            </a:pPr>
            <a:r>
              <a:rPr lang="en-US" dirty="0"/>
              <a:t>Yoga</a:t>
            </a:r>
          </a:p>
          <a:p>
            <a:pPr marL="628650" lvl="1" indent="-171450">
              <a:buFont typeface="Arial" panose="020B0604020202020204" pitchFamily="34" charset="0"/>
              <a:buChar char="•"/>
            </a:pPr>
            <a:r>
              <a:rPr lang="en-US" dirty="0"/>
              <a:t>Standing on one foot</a:t>
            </a:r>
          </a:p>
          <a:p>
            <a:pPr marL="628650" lvl="1" indent="-171450">
              <a:buFont typeface="Arial" panose="020B0604020202020204" pitchFamily="34" charset="0"/>
              <a:buChar char="•"/>
            </a:pPr>
            <a:r>
              <a:rPr lang="en-US" dirty="0"/>
              <a:t>Walking heel to toe, with your eyes open or closed</a:t>
            </a:r>
          </a:p>
          <a:p>
            <a:endParaRPr lang="en-US" dirty="0"/>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7</a:t>
            </a:fld>
            <a:endParaRPr lang="en-US"/>
          </a:p>
        </p:txBody>
      </p:sp>
    </p:spTree>
    <p:extLst>
      <p:ext uri="{BB962C8B-B14F-4D97-AF65-F5344CB8AC3E}">
        <p14:creationId xmlns:p14="http://schemas.microsoft.com/office/powerpoint/2010/main" val="17003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a regime or create your own regime </a:t>
            </a:r>
          </a:p>
          <a:p>
            <a:pPr marL="628650" lvl="1" indent="-171450">
              <a:buFont typeface="Arial" panose="020B0604020202020204" pitchFamily="34" charset="0"/>
              <a:buChar char="•"/>
            </a:pPr>
            <a:r>
              <a:rPr lang="en-US" dirty="0"/>
              <a:t>Decide what type of fitness you are interested in</a:t>
            </a:r>
          </a:p>
          <a:p>
            <a:pPr marL="628650" lvl="1" indent="-171450">
              <a:buFont typeface="Arial" panose="020B0604020202020204" pitchFamily="34" charset="0"/>
              <a:buChar char="•"/>
            </a:pPr>
            <a:r>
              <a:rPr lang="en-US" dirty="0"/>
              <a:t>Start with your end goal and work backwards</a:t>
            </a:r>
          </a:p>
          <a:p>
            <a:r>
              <a:rPr lang="en-US" dirty="0"/>
              <a:t>Get the necessary items (sneakers, equipment, clothes etc.) </a:t>
            </a:r>
          </a:p>
          <a:p>
            <a:pPr marL="628650" lvl="1" indent="-171450">
              <a:buFont typeface="Arial" panose="020B0604020202020204" pitchFamily="34" charset="0"/>
              <a:buChar char="•"/>
            </a:pPr>
            <a:r>
              <a:rPr lang="en-US" dirty="0"/>
              <a:t>In order for you to be successful it’s important to gather all the tools you need</a:t>
            </a:r>
          </a:p>
          <a:p>
            <a:r>
              <a:rPr lang="en-US" dirty="0"/>
              <a:t>Make a schedule </a:t>
            </a:r>
          </a:p>
          <a:p>
            <a:pPr marL="628650" lvl="1" indent="-171450">
              <a:buFont typeface="Arial" panose="020B0604020202020204" pitchFamily="34" charset="0"/>
              <a:buChar char="•"/>
            </a:pPr>
            <a:r>
              <a:rPr lang="en-US" dirty="0"/>
              <a:t>Put your plan into action</a:t>
            </a:r>
          </a:p>
          <a:p>
            <a:r>
              <a:rPr lang="en-US" dirty="0"/>
              <a:t>Track your progress</a:t>
            </a:r>
          </a:p>
          <a:p>
            <a:pPr marL="628650" lvl="1" indent="-171450">
              <a:buFont typeface="Arial" panose="020B0604020202020204" pitchFamily="34" charset="0"/>
              <a:buChar char="•"/>
            </a:pPr>
            <a:r>
              <a:rPr lang="en-US" dirty="0"/>
              <a:t>Fitness trackers hold you accountable and they show your growth and progress</a:t>
            </a:r>
          </a:p>
          <a:p>
            <a:r>
              <a:rPr lang="en-US" dirty="0"/>
              <a:t>Make exercise fun</a:t>
            </a:r>
          </a:p>
          <a:p>
            <a:pPr marL="628650" lvl="1" indent="-171450">
              <a:buFont typeface="Arial" panose="020B0604020202020204" pitchFamily="34" charset="0"/>
              <a:buChar char="•"/>
            </a:pPr>
            <a:r>
              <a:rPr lang="en-US" dirty="0"/>
              <a:t>This isn’t about excessive exercise, this is about changing your exercise behavior so that you enjoy it</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8</a:t>
            </a:fld>
            <a:endParaRPr lang="en-US"/>
          </a:p>
        </p:txBody>
      </p:sp>
    </p:spTree>
    <p:extLst>
      <p:ext uri="{BB962C8B-B14F-4D97-AF65-F5344CB8AC3E}">
        <p14:creationId xmlns:p14="http://schemas.microsoft.com/office/powerpoint/2010/main" val="326042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currently exercise?</a:t>
            </a:r>
          </a:p>
          <a:p>
            <a:pPr lvl="1"/>
            <a:r>
              <a:rPr lang="en-US" dirty="0"/>
              <a:t>Why or why not?</a:t>
            </a:r>
          </a:p>
          <a:p>
            <a:r>
              <a:rPr lang="en-US" dirty="0"/>
              <a:t>What habits do you want to work on changing? </a:t>
            </a:r>
          </a:p>
          <a:p>
            <a:r>
              <a:rPr lang="en-US" dirty="0"/>
              <a:t>What are your exercise goals?</a:t>
            </a:r>
          </a:p>
          <a:p>
            <a:r>
              <a:rPr lang="en-US" dirty="0"/>
              <a:t>What are you currently doing to achieve these goals? </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9</a:t>
            </a:fld>
            <a:endParaRPr lang="en-US"/>
          </a:p>
        </p:txBody>
      </p:sp>
    </p:spTree>
    <p:extLst>
      <p:ext uri="{BB962C8B-B14F-4D97-AF65-F5344CB8AC3E}">
        <p14:creationId xmlns:p14="http://schemas.microsoft.com/office/powerpoint/2010/main" val="3607582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4726989"/>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3000"/>
          </a:blip>
          <a:srcRect/>
          <a:stretch/>
        </p:blipFill>
        <p:spPr>
          <a:xfrm>
            <a:off x="4617896" y="380991"/>
            <a:ext cx="4780093" cy="4780093"/>
          </a:xfrm>
          <a:prstGeom prst="rect">
            <a:avLst/>
          </a:prstGeom>
        </p:spPr>
      </p:pic>
      <p:sp>
        <p:nvSpPr>
          <p:cNvPr id="10" name="Text Placeholder 11"/>
          <p:cNvSpPr>
            <a:spLocks noGrp="1"/>
          </p:cNvSpPr>
          <p:nvPr>
            <p:ph type="body" sz="quarter" idx="13" hasCustomPrompt="1"/>
          </p:nvPr>
        </p:nvSpPr>
        <p:spPr>
          <a:xfrm>
            <a:off x="848532" y="900536"/>
            <a:ext cx="7406142" cy="816972"/>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Text Placeholder 11"/>
          <p:cNvSpPr>
            <a:spLocks noGrp="1"/>
          </p:cNvSpPr>
          <p:nvPr>
            <p:ph type="body" sz="quarter" idx="14" hasCustomPrompt="1"/>
          </p:nvPr>
        </p:nvSpPr>
        <p:spPr>
          <a:xfrm>
            <a:off x="848532" y="1932488"/>
            <a:ext cx="7406142" cy="816972"/>
          </a:xfrm>
          <a:prstGeom prst="rect">
            <a:avLst/>
          </a:prstGeom>
        </p:spPr>
        <p:txBody>
          <a:bodyPr vert="horz" lIns="0" tIns="0" rIns="0" bIns="0"/>
          <a:lstStyle>
            <a:lvl1pPr marL="0" indent="0">
              <a:buFontTx/>
              <a:buNone/>
              <a:defRPr sz="1600" b="1" i="0">
                <a:solidFill>
                  <a:schemeClr val="bg2"/>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SUB TITLE</a:t>
            </a:r>
          </a:p>
        </p:txBody>
      </p:sp>
      <p:sp>
        <p:nvSpPr>
          <p:cNvPr id="4" name="Round Same Side Corner Rectangle 3"/>
          <p:cNvSpPr/>
          <p:nvPr userDrawn="1"/>
        </p:nvSpPr>
        <p:spPr>
          <a:xfrm rot="5400000">
            <a:off x="65637" y="834897"/>
            <a:ext cx="572669" cy="703943"/>
          </a:xfrm>
          <a:prstGeom prst="round2Same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stretch>
            <a:fillRect/>
          </a:stretch>
        </p:blipFill>
        <p:spPr>
          <a:xfrm>
            <a:off x="7848752" y="4693866"/>
            <a:ext cx="1104138" cy="473202"/>
          </a:xfrm>
          <a:prstGeom prst="rect">
            <a:avLst/>
          </a:prstGeom>
        </p:spPr>
      </p:pic>
      <p:pic>
        <p:nvPicPr>
          <p:cNvPr id="5" name="Picture 4"/>
          <p:cNvPicPr>
            <a:picLocks noChangeAspect="1"/>
          </p:cNvPicPr>
          <p:nvPr userDrawn="1"/>
        </p:nvPicPr>
        <p:blipFill>
          <a:blip r:embed="rId4"/>
          <a:stretch>
            <a:fillRect/>
          </a:stretch>
        </p:blipFill>
        <p:spPr>
          <a:xfrm>
            <a:off x="-1" y="4723126"/>
            <a:ext cx="7644582" cy="420374"/>
          </a:xfrm>
          <a:prstGeom prst="rect">
            <a:avLst/>
          </a:prstGeom>
        </p:spPr>
      </p:pic>
      <p:sp>
        <p:nvSpPr>
          <p:cNvPr id="9"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4192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5" name="Picture 4"/>
          <p:cNvPicPr>
            <a:picLocks noChangeAspect="1"/>
          </p:cNvPicPr>
          <p:nvPr userDrawn="1"/>
        </p:nvPicPr>
        <p:blipFill>
          <a:blip r:embed="rId2"/>
          <a:stretch>
            <a:fillRect/>
          </a:stretch>
        </p:blipFill>
        <p:spPr>
          <a:xfrm>
            <a:off x="3583590" y="1259493"/>
            <a:ext cx="1976820" cy="1976820"/>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84604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3">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3583590" y="1259493"/>
            <a:ext cx="1976820" cy="1976820"/>
          </a:xfrm>
          <a:prstGeom prst="rect">
            <a:avLst/>
          </a:prstGeom>
        </p:spPr>
      </p:pic>
      <p:sp>
        <p:nvSpPr>
          <p:cNvPr id="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54598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4" name="Rectangle 3"/>
          <p:cNvSpPr/>
          <p:nvPr userDrawn="1"/>
        </p:nvSpPr>
        <p:spPr>
          <a:xfrm>
            <a:off x="-1" y="0"/>
            <a:ext cx="4574707" cy="4726989"/>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4706" y="0"/>
            <a:ext cx="4569294" cy="4726989"/>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9"/>
          <p:cNvSpPr>
            <a:spLocks noGrp="1"/>
          </p:cNvSpPr>
          <p:nvPr>
            <p:ph type="body" sz="quarter" idx="12"/>
          </p:nvPr>
        </p:nvSpPr>
        <p:spPr>
          <a:xfrm>
            <a:off x="416523" y="1560286"/>
            <a:ext cx="3803650" cy="2899217"/>
          </a:xfrm>
          <a:prstGeom prst="rect">
            <a:avLst/>
          </a:prstGeom>
        </p:spPr>
        <p:txBody>
          <a:bodyPr vert="horz" lIns="0" tIns="0" rIns="0" bIns="0"/>
          <a:lstStyle>
            <a:lvl1pPr marL="0" indent="0" algn="ctr">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7" name="Text Placeholder 11"/>
          <p:cNvSpPr>
            <a:spLocks noGrp="1"/>
          </p:cNvSpPr>
          <p:nvPr>
            <p:ph type="body" sz="quarter" idx="13" hasCustomPrompt="1"/>
          </p:nvPr>
        </p:nvSpPr>
        <p:spPr>
          <a:xfrm>
            <a:off x="399438" y="681439"/>
            <a:ext cx="3849688" cy="56515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8" name="Text Placeholder 9"/>
          <p:cNvSpPr>
            <a:spLocks noGrp="1"/>
          </p:cNvSpPr>
          <p:nvPr>
            <p:ph type="body" sz="quarter" idx="14"/>
          </p:nvPr>
        </p:nvSpPr>
        <p:spPr>
          <a:xfrm>
            <a:off x="5042615" y="1560220"/>
            <a:ext cx="3803650" cy="2900148"/>
          </a:xfrm>
          <a:prstGeom prst="rect">
            <a:avLst/>
          </a:prstGeom>
        </p:spPr>
        <p:txBody>
          <a:bodyPr vert="horz" lIns="0" tIns="0" rIns="0" bIns="0"/>
          <a:lstStyle>
            <a:lvl1pPr marL="0" indent="0" algn="ctr">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9" name="Text Placeholder 11"/>
          <p:cNvSpPr>
            <a:spLocks noGrp="1"/>
          </p:cNvSpPr>
          <p:nvPr>
            <p:ph type="body" sz="quarter" idx="15" hasCustomPrompt="1"/>
          </p:nvPr>
        </p:nvSpPr>
        <p:spPr>
          <a:xfrm>
            <a:off x="5025530" y="682303"/>
            <a:ext cx="3849688" cy="56515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1" name="Picture 10"/>
          <p:cNvPicPr>
            <a:picLocks noChangeAspect="1"/>
          </p:cNvPicPr>
          <p:nvPr userDrawn="1"/>
        </p:nvPicPr>
        <p:blipFill>
          <a:blip r:embed="rId3"/>
          <a:stretch>
            <a:fillRect/>
          </a:stretch>
        </p:blipFill>
        <p:spPr>
          <a:xfrm>
            <a:off x="7928455" y="4713174"/>
            <a:ext cx="961393" cy="412025"/>
          </a:xfrm>
          <a:prstGeom prst="rect">
            <a:avLst/>
          </a:prstGeom>
        </p:spPr>
      </p:pic>
      <p:sp>
        <p:nvSpPr>
          <p:cNvPr id="12"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1947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 y="4723126"/>
            <a:ext cx="7644582" cy="420374"/>
          </a:xfrm>
          <a:prstGeom prst="rect">
            <a:avLst/>
          </a:prstGeom>
        </p:spPr>
      </p:pic>
      <p:sp>
        <p:nvSpPr>
          <p:cNvPr id="4" name="Rectangle 3"/>
          <p:cNvSpPr/>
          <p:nvPr userDrawn="1"/>
        </p:nvSpPr>
        <p:spPr>
          <a:xfrm>
            <a:off x="-1" y="994229"/>
            <a:ext cx="4574707" cy="3732760"/>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4706" y="994229"/>
            <a:ext cx="4569294" cy="3732760"/>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9"/>
          <p:cNvSpPr>
            <a:spLocks noGrp="1"/>
          </p:cNvSpPr>
          <p:nvPr>
            <p:ph type="body" sz="quarter" idx="12"/>
          </p:nvPr>
        </p:nvSpPr>
        <p:spPr>
          <a:xfrm>
            <a:off x="416523" y="1349964"/>
            <a:ext cx="3803650" cy="3109540"/>
          </a:xfrm>
          <a:prstGeom prst="rect">
            <a:avLst/>
          </a:prstGeom>
        </p:spPr>
        <p:txBody>
          <a:bodyPr vert="horz" lIns="0" tIns="0" rIns="0" bIns="0"/>
          <a:lstStyle>
            <a:lvl1pPr marL="0" indent="0" algn="l">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8" name="Text Placeholder 9"/>
          <p:cNvSpPr>
            <a:spLocks noGrp="1"/>
          </p:cNvSpPr>
          <p:nvPr>
            <p:ph type="body" sz="quarter" idx="14"/>
          </p:nvPr>
        </p:nvSpPr>
        <p:spPr>
          <a:xfrm>
            <a:off x="5042615" y="1349830"/>
            <a:ext cx="3803650" cy="3110538"/>
          </a:xfrm>
          <a:prstGeom prst="rect">
            <a:avLst/>
          </a:prstGeom>
        </p:spPr>
        <p:txBody>
          <a:bodyPr vert="horz" lIns="0" tIns="0" rIns="0" bIns="0"/>
          <a:lstStyle>
            <a:lvl1pPr marL="0" indent="0" algn="l">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2" name="Text Placeholder 11"/>
          <p:cNvSpPr>
            <a:spLocks noGrp="1"/>
          </p:cNvSpPr>
          <p:nvPr>
            <p:ph type="body" sz="quarter" idx="13" hasCustomPrompt="1"/>
          </p:nvPr>
        </p:nvSpPr>
        <p:spPr>
          <a:xfrm>
            <a:off x="848532" y="247394"/>
            <a:ext cx="7406142" cy="572667"/>
          </a:xfrm>
          <a:prstGeom prst="rect">
            <a:avLst/>
          </a:prstGeom>
        </p:spPr>
        <p:txBody>
          <a:bodyPr vert="horz" lIns="0" tIns="0" rIns="0" bIns="0"/>
          <a:lstStyle>
            <a:lvl1pPr marL="0" indent="0">
              <a:buFontTx/>
              <a:buNone/>
              <a:defRPr sz="3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3" name="Round Same Side Corner Rectangle 12"/>
          <p:cNvSpPr/>
          <p:nvPr userDrawn="1"/>
        </p:nvSpPr>
        <p:spPr>
          <a:xfrm rot="5400000">
            <a:off x="65637" y="181755"/>
            <a:ext cx="572669" cy="703943"/>
          </a:xfrm>
          <a:prstGeom prst="round2Same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stretch>
            <a:fillRect/>
          </a:stretch>
        </p:blipFill>
        <p:spPr>
          <a:xfrm>
            <a:off x="7935770" y="4725582"/>
            <a:ext cx="932439" cy="399617"/>
          </a:xfrm>
          <a:prstGeom prst="rect">
            <a:avLst/>
          </a:prstGeom>
        </p:spPr>
      </p:pic>
      <p:sp>
        <p:nvSpPr>
          <p:cNvPr id="1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83557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4723126"/>
            <a:ext cx="7644582" cy="420374"/>
          </a:xfrm>
          <a:prstGeom prst="rect">
            <a:avLst/>
          </a:prstGeom>
        </p:spPr>
      </p:pic>
      <p:sp>
        <p:nvSpPr>
          <p:cNvPr id="9" name="Text Placeholder 11"/>
          <p:cNvSpPr>
            <a:spLocks noGrp="1"/>
          </p:cNvSpPr>
          <p:nvPr>
            <p:ph type="body" sz="quarter" idx="14" hasCustomPrompt="1"/>
          </p:nvPr>
        </p:nvSpPr>
        <p:spPr>
          <a:xfrm>
            <a:off x="370529" y="4124147"/>
            <a:ext cx="8402943" cy="455112"/>
          </a:xfrm>
          <a:prstGeom prst="rect">
            <a:avLst/>
          </a:prstGeom>
        </p:spPr>
        <p:txBody>
          <a:bodyPr vert="horz" lIns="0" tIns="0" rIns="0" bIns="0"/>
          <a:lstStyle>
            <a:lvl1pPr marL="0" indent="0">
              <a:buFontTx/>
              <a:buNone/>
              <a:defRPr sz="1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Caption</a:t>
            </a:r>
          </a:p>
        </p:txBody>
      </p:sp>
      <p:sp>
        <p:nvSpPr>
          <p:cNvPr id="11" name="Picture Placeholder 2"/>
          <p:cNvSpPr>
            <a:spLocks noGrp="1"/>
          </p:cNvSpPr>
          <p:nvPr>
            <p:ph type="pic" sz="quarter" idx="15" hasCustomPrompt="1"/>
          </p:nvPr>
        </p:nvSpPr>
        <p:spPr>
          <a:xfrm>
            <a:off x="370529" y="435430"/>
            <a:ext cx="8402944" cy="3519714"/>
          </a:xfrm>
          <a:prstGeom prst="rect">
            <a:avLst/>
          </a:prstGeom>
        </p:spPr>
        <p:txBody>
          <a:bodyPr vert="horz"/>
          <a:lstStyle/>
          <a:p>
            <a:r>
              <a:rPr lang="en-US" dirty="0"/>
              <a:t> Insert picture here </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5995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4723126"/>
            <a:ext cx="7644582" cy="420374"/>
          </a:xfrm>
          <a:prstGeom prst="rect">
            <a:avLst/>
          </a:prstGeom>
        </p:spPr>
      </p:pic>
      <p:sp>
        <p:nvSpPr>
          <p:cNvPr id="9" name="Text Placeholder 11"/>
          <p:cNvSpPr>
            <a:spLocks noGrp="1"/>
          </p:cNvSpPr>
          <p:nvPr>
            <p:ph type="body" sz="quarter" idx="14" hasCustomPrompt="1"/>
          </p:nvPr>
        </p:nvSpPr>
        <p:spPr>
          <a:xfrm>
            <a:off x="370529" y="4124147"/>
            <a:ext cx="8402943" cy="455112"/>
          </a:xfrm>
          <a:prstGeom prst="rect">
            <a:avLst/>
          </a:prstGeom>
        </p:spPr>
        <p:txBody>
          <a:bodyPr vert="horz" lIns="0" tIns="0" rIns="0" bIns="0"/>
          <a:lstStyle>
            <a:lvl1pPr marL="0" indent="0">
              <a:buFontTx/>
              <a:buNone/>
              <a:defRPr sz="1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Caption</a:t>
            </a:r>
          </a:p>
        </p:txBody>
      </p:sp>
      <p:sp>
        <p:nvSpPr>
          <p:cNvPr id="7" name="Content Placeholder 7"/>
          <p:cNvSpPr>
            <a:spLocks noGrp="1"/>
          </p:cNvSpPr>
          <p:nvPr>
            <p:ph sz="quarter" idx="11"/>
          </p:nvPr>
        </p:nvSpPr>
        <p:spPr>
          <a:xfrm>
            <a:off x="370529" y="435430"/>
            <a:ext cx="8402943" cy="3519714"/>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10090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Graphics_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25" name="Round Same Side Corner Rectangle 24"/>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10" name="Text Placeholder 9"/>
          <p:cNvSpPr>
            <a:spLocks noGrp="1"/>
          </p:cNvSpPr>
          <p:nvPr>
            <p:ph type="body" sz="quarter" idx="12"/>
          </p:nvPr>
        </p:nvSpPr>
        <p:spPr>
          <a:xfrm>
            <a:off x="416523" y="1309077"/>
            <a:ext cx="2413763" cy="3150426"/>
          </a:xfrm>
          <a:prstGeom prst="rect">
            <a:avLst/>
          </a:prstGeom>
        </p:spPr>
        <p:txBody>
          <a:bodyPr vert="horz" lIns="0" tIns="0" rIns="0" bIns="0"/>
          <a:lstStyle>
            <a:lvl1pPr marL="0" indent="0" algn="r">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1" name="Rounded Rectangle 10"/>
          <p:cNvSpPr/>
          <p:nvPr userDrawn="1"/>
        </p:nvSpPr>
        <p:spPr>
          <a:xfrm>
            <a:off x="3231871" y="3479167"/>
            <a:ext cx="2680258" cy="907766"/>
          </a:xfrm>
          <a:prstGeom prst="round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a:off x="3231871" y="2405107"/>
            <a:ext cx="2680258" cy="907766"/>
          </a:xfrm>
          <a:prstGeom prst="round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a:off x="3231871" y="1331046"/>
            <a:ext cx="2680258" cy="907766"/>
          </a:xfrm>
          <a:prstGeom prst="round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1"/>
          <p:cNvSpPr>
            <a:spLocks noGrp="1"/>
          </p:cNvSpPr>
          <p:nvPr userDrawn="1">
            <p:ph type="body" sz="quarter" idx="15" hasCustomPrompt="1"/>
          </p:nvPr>
        </p:nvSpPr>
        <p:spPr>
          <a:xfrm>
            <a:off x="3524249" y="14553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userDrawn="1">
            <p:ph type="body" sz="quarter" idx="16" hasCustomPrompt="1"/>
          </p:nvPr>
        </p:nvSpPr>
        <p:spPr>
          <a:xfrm>
            <a:off x="3524249" y="25221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userDrawn="1">
            <p:ph type="body" sz="quarter" idx="17" hasCustomPrompt="1"/>
          </p:nvPr>
        </p:nvSpPr>
        <p:spPr>
          <a:xfrm>
            <a:off x="3524249" y="35889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2" name="Text Placeholder 9"/>
          <p:cNvSpPr>
            <a:spLocks noGrp="1"/>
          </p:cNvSpPr>
          <p:nvPr>
            <p:ph type="body" sz="quarter" idx="18"/>
          </p:nvPr>
        </p:nvSpPr>
        <p:spPr>
          <a:xfrm>
            <a:off x="6251266" y="1309077"/>
            <a:ext cx="2413763" cy="3150426"/>
          </a:xfrm>
          <a:prstGeom prst="rect">
            <a:avLst/>
          </a:prstGeom>
        </p:spPr>
        <p:txBody>
          <a:bodyPr vert="horz" lIns="0" tIns="0" rIns="0" bIns="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4"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7" name="Picture 16"/>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65999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Graphics_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10" name="Text Placeholder 9"/>
          <p:cNvSpPr>
            <a:spLocks noGrp="1"/>
          </p:cNvSpPr>
          <p:nvPr>
            <p:ph type="body" sz="quarter" idx="12"/>
          </p:nvPr>
        </p:nvSpPr>
        <p:spPr>
          <a:xfrm>
            <a:off x="3766506" y="1533771"/>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1" name="Chevron 10"/>
          <p:cNvSpPr/>
          <p:nvPr userDrawn="1"/>
        </p:nvSpPr>
        <p:spPr>
          <a:xfrm>
            <a:off x="508002" y="1533770"/>
            <a:ext cx="2803769" cy="693616"/>
          </a:xfrm>
          <a:prstGeom prst="chevron">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508002" y="2442308"/>
            <a:ext cx="2803769" cy="693616"/>
          </a:xfrm>
          <a:prstGeom prst="chevron">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508002" y="3360616"/>
            <a:ext cx="2803769" cy="693616"/>
          </a:xfrm>
          <a:prstGeom prst="chevron">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1"/>
          <p:cNvSpPr>
            <a:spLocks noGrp="1"/>
          </p:cNvSpPr>
          <p:nvPr>
            <p:ph type="body" sz="quarter" idx="14" hasCustomPrompt="1"/>
          </p:nvPr>
        </p:nvSpPr>
        <p:spPr>
          <a:xfrm>
            <a:off x="876302"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p:ph type="body" sz="quarter" idx="15" hasCustomPrompt="1"/>
          </p:nvPr>
        </p:nvSpPr>
        <p:spPr>
          <a:xfrm>
            <a:off x="876302" y="2442308"/>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p:ph type="body" sz="quarter" idx="16" hasCustomPrompt="1"/>
          </p:nvPr>
        </p:nvSpPr>
        <p:spPr>
          <a:xfrm>
            <a:off x="876302" y="3370386"/>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4" name="Text Placeholder 9"/>
          <p:cNvSpPr>
            <a:spLocks noGrp="1"/>
          </p:cNvSpPr>
          <p:nvPr>
            <p:ph type="body" sz="quarter" idx="17"/>
          </p:nvPr>
        </p:nvSpPr>
        <p:spPr>
          <a:xfrm>
            <a:off x="3766506" y="2463523"/>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5" name="Text Placeholder 9"/>
          <p:cNvSpPr>
            <a:spLocks noGrp="1"/>
          </p:cNvSpPr>
          <p:nvPr>
            <p:ph type="body" sz="quarter" idx="18"/>
          </p:nvPr>
        </p:nvSpPr>
        <p:spPr>
          <a:xfrm>
            <a:off x="3766506" y="3370386"/>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6" name="Round Same Side Corner Rectangle 25"/>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2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7" name="Picture 16"/>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79002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Graphics_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11" name="Chevron 10"/>
          <p:cNvSpPr/>
          <p:nvPr userDrawn="1"/>
        </p:nvSpPr>
        <p:spPr>
          <a:xfrm>
            <a:off x="508002" y="1533770"/>
            <a:ext cx="2803769" cy="693616"/>
          </a:xfrm>
          <a:prstGeom prst="chevron">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3135088" y="1543540"/>
            <a:ext cx="2803769" cy="693616"/>
          </a:xfrm>
          <a:prstGeom prst="chevron">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5769431" y="1543540"/>
            <a:ext cx="2803769" cy="693616"/>
          </a:xfrm>
          <a:prstGeom prst="chevron">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1"/>
          <p:cNvSpPr>
            <a:spLocks noGrp="1"/>
          </p:cNvSpPr>
          <p:nvPr>
            <p:ph type="body" sz="quarter" idx="14" hasCustomPrompt="1"/>
          </p:nvPr>
        </p:nvSpPr>
        <p:spPr>
          <a:xfrm>
            <a:off x="876302"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p:ph type="body" sz="quarter" idx="15" hasCustomPrompt="1"/>
          </p:nvPr>
        </p:nvSpPr>
        <p:spPr>
          <a:xfrm>
            <a:off x="3503388"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p:ph type="body" sz="quarter" idx="16" hasCustomPrompt="1"/>
          </p:nvPr>
        </p:nvSpPr>
        <p:spPr>
          <a:xfrm>
            <a:off x="6137731" y="155331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5" name="Text Placeholder 9"/>
          <p:cNvSpPr>
            <a:spLocks noGrp="1"/>
          </p:cNvSpPr>
          <p:nvPr>
            <p:ph type="body" sz="quarter" idx="18"/>
          </p:nvPr>
        </p:nvSpPr>
        <p:spPr>
          <a:xfrm>
            <a:off x="508002" y="2528556"/>
            <a:ext cx="8065198" cy="1876529"/>
          </a:xfrm>
          <a:prstGeom prst="rect">
            <a:avLst/>
          </a:prstGeom>
        </p:spPr>
        <p:txBody>
          <a:bodyPr vert="horz" lIns="0" tIns="0" rIns="0" bIns="0" anchor="t"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4" name="Round Same Side Corner Rectangle 23"/>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26"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4" name="Picture 13"/>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691155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Graphics_4">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 y="4723126"/>
            <a:ext cx="7644582" cy="420374"/>
          </a:xfrm>
          <a:prstGeom prst="rect">
            <a:avLst/>
          </a:prstGeom>
        </p:spPr>
      </p:pic>
      <p:sp>
        <p:nvSpPr>
          <p:cNvPr id="3" name="Rounded Rectangle 2"/>
          <p:cNvSpPr/>
          <p:nvPr userDrawn="1"/>
        </p:nvSpPr>
        <p:spPr>
          <a:xfrm>
            <a:off x="526000" y="1044749"/>
            <a:ext cx="2521996" cy="2168770"/>
          </a:xfrm>
          <a:prstGeom prst="round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 Same Side Corner Rectangle 7"/>
          <p:cNvSpPr/>
          <p:nvPr userDrawn="1"/>
        </p:nvSpPr>
        <p:spPr>
          <a:xfrm flipV="1">
            <a:off x="0" y="-2"/>
            <a:ext cx="9144000" cy="812801"/>
          </a:xfrm>
          <a:prstGeom prst="round2SameRect">
            <a:avLst>
              <a:gd name="adj1" fmla="val 50000"/>
              <a:gd name="adj2" fmla="val 0"/>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1"/>
          <p:cNvSpPr>
            <a:spLocks noGrp="1"/>
          </p:cNvSpPr>
          <p:nvPr>
            <p:ph type="body" sz="quarter" idx="13" hasCustomPrompt="1"/>
          </p:nvPr>
        </p:nvSpPr>
        <p:spPr>
          <a:xfrm>
            <a:off x="52600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6" name="Text Placeholder 9"/>
          <p:cNvSpPr>
            <a:spLocks noGrp="1"/>
          </p:cNvSpPr>
          <p:nvPr>
            <p:ph type="body" sz="quarter" idx="12"/>
          </p:nvPr>
        </p:nvSpPr>
        <p:spPr>
          <a:xfrm>
            <a:off x="52600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2" name="Rounded Rectangle 21"/>
          <p:cNvSpPr/>
          <p:nvPr userDrawn="1"/>
        </p:nvSpPr>
        <p:spPr>
          <a:xfrm>
            <a:off x="3290970" y="1044749"/>
            <a:ext cx="2521996" cy="2168770"/>
          </a:xfrm>
          <a:prstGeom prst="round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11"/>
          <p:cNvSpPr>
            <a:spLocks noGrp="1"/>
          </p:cNvSpPr>
          <p:nvPr>
            <p:ph type="body" sz="quarter" idx="14" hasCustomPrompt="1"/>
          </p:nvPr>
        </p:nvSpPr>
        <p:spPr>
          <a:xfrm>
            <a:off x="329097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4" name="Text Placeholder 9"/>
          <p:cNvSpPr>
            <a:spLocks noGrp="1"/>
          </p:cNvSpPr>
          <p:nvPr>
            <p:ph type="body" sz="quarter" idx="15"/>
          </p:nvPr>
        </p:nvSpPr>
        <p:spPr>
          <a:xfrm>
            <a:off x="329097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5" name="Rounded Rectangle 24"/>
          <p:cNvSpPr/>
          <p:nvPr userDrawn="1"/>
        </p:nvSpPr>
        <p:spPr>
          <a:xfrm>
            <a:off x="6055940" y="1044749"/>
            <a:ext cx="2521996" cy="2168770"/>
          </a:xfrm>
          <a:prstGeom prst="round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 Placeholder 11"/>
          <p:cNvSpPr>
            <a:spLocks noGrp="1"/>
          </p:cNvSpPr>
          <p:nvPr>
            <p:ph type="body" sz="quarter" idx="16" hasCustomPrompt="1"/>
          </p:nvPr>
        </p:nvSpPr>
        <p:spPr>
          <a:xfrm>
            <a:off x="605594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7" name="Text Placeholder 9"/>
          <p:cNvSpPr>
            <a:spLocks noGrp="1"/>
          </p:cNvSpPr>
          <p:nvPr>
            <p:ph type="body" sz="quarter" idx="17"/>
          </p:nvPr>
        </p:nvSpPr>
        <p:spPr>
          <a:xfrm>
            <a:off x="605594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pic>
        <p:nvPicPr>
          <p:cNvPr id="15" name="Picture 14"/>
          <p:cNvPicPr>
            <a:picLocks noChangeAspect="1"/>
          </p:cNvPicPr>
          <p:nvPr userDrawn="1"/>
        </p:nvPicPr>
        <p:blipFill>
          <a:blip r:embed="rId3"/>
          <a:stretch>
            <a:fillRect/>
          </a:stretch>
        </p:blipFill>
        <p:spPr>
          <a:xfrm>
            <a:off x="7913825" y="4637368"/>
            <a:ext cx="1104138" cy="473202"/>
          </a:xfrm>
          <a:prstGeom prst="rect">
            <a:avLst/>
          </a:prstGeom>
        </p:spPr>
      </p:pic>
      <p:sp>
        <p:nvSpPr>
          <p:cNvPr id="1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99303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4" name="Round Same Side Corner Rectangle 3"/>
          <p:cNvSpPr/>
          <p:nvPr userDrawn="1"/>
        </p:nvSpPr>
        <p:spPr>
          <a:xfrm flipV="1">
            <a:off x="0" y="0"/>
            <a:ext cx="9144000" cy="2504096"/>
          </a:xfrm>
          <a:prstGeom prst="round2Same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1"/>
          </p:nvPr>
        </p:nvSpPr>
        <p:spPr>
          <a:xfrm>
            <a:off x="517017" y="2648429"/>
            <a:ext cx="8109967" cy="1926782"/>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1"/>
          <p:cNvSpPr>
            <a:spLocks noGrp="1"/>
          </p:cNvSpPr>
          <p:nvPr>
            <p:ph type="body" sz="quarter" idx="13" hasCustomPrompt="1"/>
          </p:nvPr>
        </p:nvSpPr>
        <p:spPr>
          <a:xfrm>
            <a:off x="848532" y="1219564"/>
            <a:ext cx="7406142" cy="656695"/>
          </a:xfrm>
          <a:prstGeom prst="rect">
            <a:avLst/>
          </a:prstGeom>
        </p:spPr>
        <p:txBody>
          <a:bodyPr vert="horz" lIns="0" tIns="0" rIns="0" bIns="0"/>
          <a:lstStyle>
            <a:lvl1pPr marL="0" indent="0" algn="ctr">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6" name="Text Placeholder 11"/>
          <p:cNvSpPr>
            <a:spLocks noGrp="1"/>
          </p:cNvSpPr>
          <p:nvPr>
            <p:ph type="body" sz="quarter" idx="14" hasCustomPrompt="1"/>
          </p:nvPr>
        </p:nvSpPr>
        <p:spPr>
          <a:xfrm>
            <a:off x="848532" y="2004648"/>
            <a:ext cx="7406142" cy="383981"/>
          </a:xfrm>
          <a:prstGeom prst="rect">
            <a:avLst/>
          </a:prstGeom>
        </p:spPr>
        <p:txBody>
          <a:bodyPr vert="horz" lIns="0" tIns="0" rIns="0" bIns="0"/>
          <a:lstStyle>
            <a:lvl1pPr marL="0" indent="0" algn="ctr">
              <a:buFontTx/>
              <a:buNone/>
              <a:defRPr sz="1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SUB TITLE</a:t>
            </a:r>
          </a:p>
        </p:txBody>
      </p:sp>
      <p:pic>
        <p:nvPicPr>
          <p:cNvPr id="11" name="Picture 10"/>
          <p:cNvPicPr>
            <a:picLocks noChangeAspect="1"/>
          </p:cNvPicPr>
          <p:nvPr userDrawn="1"/>
        </p:nvPicPr>
        <p:blipFill>
          <a:blip r:embed="rId3"/>
          <a:stretch>
            <a:fillRect/>
          </a:stretch>
        </p:blipFill>
        <p:spPr>
          <a:xfrm>
            <a:off x="7913825" y="4637368"/>
            <a:ext cx="1104138" cy="473202"/>
          </a:xfrm>
          <a:prstGeom prst="rect">
            <a:avLst/>
          </a:prstGeom>
        </p:spPr>
      </p:pic>
      <p:sp>
        <p:nvSpPr>
          <p:cNvPr id="9" name="Slide Number Placeholder 8"/>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8269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9" name="Round Same Side Corner Rectangle 8"/>
          <p:cNvSpPr/>
          <p:nvPr userDrawn="1"/>
        </p:nvSpPr>
        <p:spPr>
          <a:xfrm flipV="1">
            <a:off x="0" y="0"/>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Content Placeholder 7"/>
          <p:cNvSpPr>
            <a:spLocks noGrp="1"/>
          </p:cNvSpPr>
          <p:nvPr>
            <p:ph sz="quarter" idx="11"/>
          </p:nvPr>
        </p:nvSpPr>
        <p:spPr>
          <a:xfrm>
            <a:off x="479775" y="1219200"/>
            <a:ext cx="8163482"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7" name="Slide Number Placeholder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69898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 y="4723126"/>
            <a:ext cx="7644582" cy="420374"/>
          </a:xfrm>
          <a:prstGeom prst="rect">
            <a:avLst/>
          </a:prstGeom>
        </p:spPr>
      </p:pic>
      <p:sp>
        <p:nvSpPr>
          <p:cNvPr id="9" name="Round Same Side Corner Rectangle 8"/>
          <p:cNvSpPr/>
          <p:nvPr userDrawn="1"/>
        </p:nvSpPr>
        <p:spPr>
          <a:xfrm flipV="1">
            <a:off x="0" y="0"/>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Content Placeholder 7"/>
          <p:cNvSpPr>
            <a:spLocks noGrp="1"/>
          </p:cNvSpPr>
          <p:nvPr>
            <p:ph sz="quarter" idx="11"/>
          </p:nvPr>
        </p:nvSpPr>
        <p:spPr>
          <a:xfrm>
            <a:off x="479775" y="1219200"/>
            <a:ext cx="3620511"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p:cNvSpPr>
            <a:spLocks noGrp="1"/>
          </p:cNvSpPr>
          <p:nvPr>
            <p:ph sz="quarter" idx="14"/>
          </p:nvPr>
        </p:nvSpPr>
        <p:spPr>
          <a:xfrm>
            <a:off x="4586514" y="1219200"/>
            <a:ext cx="4056743"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10"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26956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11" name="Round Same Side Corner Rectangle 10"/>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hart Placeholder 4"/>
          <p:cNvSpPr>
            <a:spLocks noGrp="1"/>
          </p:cNvSpPr>
          <p:nvPr>
            <p:ph type="chart" sz="quarter" idx="11"/>
          </p:nvPr>
        </p:nvSpPr>
        <p:spPr>
          <a:xfrm>
            <a:off x="479775" y="1224473"/>
            <a:ext cx="8003471" cy="3369298"/>
          </a:xfrm>
          <a:prstGeom prst="rect">
            <a:avLst/>
          </a:prstGeom>
        </p:spPr>
        <p:txBody>
          <a:bodyPr vert="horz"/>
          <a:lstStyle/>
          <a:p>
            <a:endParaRPr lang="en-US"/>
          </a:p>
        </p:txBody>
      </p:sp>
      <p:sp>
        <p:nvSpPr>
          <p:cNvPr id="10"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7" name="Picture 6"/>
          <p:cNvPicPr>
            <a:picLocks noChangeAspect="1"/>
          </p:cNvPicPr>
          <p:nvPr userDrawn="1"/>
        </p:nvPicPr>
        <p:blipFill>
          <a:blip r:embed="rId2"/>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11763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 y="4723126"/>
            <a:ext cx="7644582" cy="420374"/>
          </a:xfrm>
          <a:prstGeom prst="rect">
            <a:avLst/>
          </a:prstGeom>
        </p:spPr>
      </p:pic>
      <p:sp>
        <p:nvSpPr>
          <p:cNvPr id="11" name="Round Same Side Corner Rectangle 10"/>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10"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7" name="Picture 6"/>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69730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4723126"/>
            <a:ext cx="7644582" cy="420374"/>
          </a:xfrm>
          <a:prstGeom prst="rect">
            <a:avLst/>
          </a:prstGeom>
        </p:spPr>
      </p:pic>
      <p:pic>
        <p:nvPicPr>
          <p:cNvPr id="5" name="Picture 4"/>
          <p:cNvPicPr>
            <a:picLocks noChangeAspect="1"/>
          </p:cNvPicPr>
          <p:nvPr userDrawn="1"/>
        </p:nvPicPr>
        <p:blipFill>
          <a:blip r:embed="rId3"/>
          <a:stretch>
            <a:fillRect/>
          </a:stretch>
        </p:blipFill>
        <p:spPr>
          <a:xfrm>
            <a:off x="7913825" y="4637368"/>
            <a:ext cx="1104138" cy="473202"/>
          </a:xfrm>
          <a:prstGeom prst="rect">
            <a:avLst/>
          </a:prstGeom>
        </p:spPr>
      </p:pic>
      <p:sp>
        <p:nvSpPr>
          <p:cNvPr id="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25141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7913825" y="4637368"/>
            <a:ext cx="1104138" cy="473202"/>
          </a:xfrm>
          <a:prstGeom prst="rect">
            <a:avLst/>
          </a:prstGeom>
        </p:spPr>
      </p:pic>
      <p:sp>
        <p:nvSpPr>
          <p:cNvPr id="4" name="Rectangle 6"/>
          <p:cNvSpPr>
            <a:spLocks noGrp="1" noChangeArrowheads="1"/>
          </p:cNvSpPr>
          <p:nvPr>
            <p:ph type="sldNum" sz="quarter" idx="4"/>
          </p:nvPr>
        </p:nvSpPr>
        <p:spPr>
          <a:xfrm>
            <a:off x="115824" y="4873968"/>
            <a:ext cx="1905000" cy="252451"/>
          </a:xfrm>
          <a:prstGeom prst="rect">
            <a:avLst/>
          </a:prstGeom>
        </p:spPr>
        <p:txBody>
          <a:bodyPr/>
          <a:lstStyle>
            <a:lvl1pPr>
              <a:defRPr sz="1000"/>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96100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5" name="Picture 4"/>
          <p:cNvPicPr>
            <a:picLocks noChangeAspect="1"/>
          </p:cNvPicPr>
          <p:nvPr userDrawn="1"/>
        </p:nvPicPr>
        <p:blipFill>
          <a:blip r:embed="rId2"/>
          <a:stretch>
            <a:fillRect/>
          </a:stretch>
        </p:blipFill>
        <p:spPr>
          <a:xfrm>
            <a:off x="3583590" y="1259493"/>
            <a:ext cx="1976820" cy="1976820"/>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949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2894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81" r:id="rId4"/>
    <p:sldLayoutId id="2147483667" r:id="rId5"/>
    <p:sldLayoutId id="2147483680" r:id="rId6"/>
    <p:sldLayoutId id="2147483668" r:id="rId7"/>
    <p:sldLayoutId id="2147483686" r:id="rId8"/>
    <p:sldLayoutId id="2147483669" r:id="rId9"/>
    <p:sldLayoutId id="2147483672" r:id="rId10"/>
    <p:sldLayoutId id="2147483673" r:id="rId11"/>
    <p:sldLayoutId id="2147483671" r:id="rId12"/>
    <p:sldLayoutId id="2147483678" r:id="rId13"/>
    <p:sldLayoutId id="2147483683" r:id="rId14"/>
    <p:sldLayoutId id="2147483682" r:id="rId15"/>
    <p:sldLayoutId id="2147483677" r:id="rId16"/>
    <p:sldLayoutId id="2147483675" r:id="rId17"/>
    <p:sldLayoutId id="2147483676" r:id="rId18"/>
    <p:sldLayoutId id="2147483674"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1FE4A2-37A4-4D43-AF3B-3DB0B7AC311F}"/>
              </a:ext>
            </a:extLst>
          </p:cNvPr>
          <p:cNvSpPr>
            <a:spLocks noGrp="1"/>
          </p:cNvSpPr>
          <p:nvPr>
            <p:ph type="body" sz="quarter" idx="13"/>
          </p:nvPr>
        </p:nvSpPr>
        <p:spPr/>
        <p:txBody>
          <a:bodyPr/>
          <a:lstStyle/>
          <a:p>
            <a:pPr algn="ctr"/>
            <a:r>
              <a:rPr lang="en-US" sz="4500" dirty="0"/>
              <a:t>My Life, My Recovery</a:t>
            </a:r>
          </a:p>
        </p:txBody>
      </p:sp>
      <p:sp>
        <p:nvSpPr>
          <p:cNvPr id="5" name="Text Placeholder 4">
            <a:extLst>
              <a:ext uri="{FF2B5EF4-FFF2-40B4-BE49-F238E27FC236}">
                <a16:creationId xmlns:a16="http://schemas.microsoft.com/office/drawing/2014/main" id="{C48BBC6F-B58B-44DA-ACE4-80085298BF91}"/>
              </a:ext>
            </a:extLst>
          </p:cNvPr>
          <p:cNvSpPr>
            <a:spLocks noGrp="1"/>
          </p:cNvSpPr>
          <p:nvPr>
            <p:ph type="body" sz="quarter" idx="14"/>
          </p:nvPr>
        </p:nvSpPr>
        <p:spPr/>
        <p:txBody>
          <a:bodyPr/>
          <a:lstStyle/>
          <a:p>
            <a:pPr algn="ctr"/>
            <a:endParaRPr lang="en-US" sz="3000" dirty="0"/>
          </a:p>
          <a:p>
            <a:pPr algn="ctr"/>
            <a:r>
              <a:rPr lang="en-US" sz="3000" i="1" dirty="0"/>
              <a:t>The Benefits of Exercise in Recovery</a:t>
            </a:r>
          </a:p>
        </p:txBody>
      </p:sp>
      <p:sp>
        <p:nvSpPr>
          <p:cNvPr id="2" name="TextBox 1">
            <a:extLst>
              <a:ext uri="{FF2B5EF4-FFF2-40B4-BE49-F238E27FC236}">
                <a16:creationId xmlns:a16="http://schemas.microsoft.com/office/drawing/2014/main" id="{2DE46556-B338-4BE7-AFA0-E173733B0699}"/>
              </a:ext>
            </a:extLst>
          </p:cNvPr>
          <p:cNvSpPr txBox="1"/>
          <p:nvPr/>
        </p:nvSpPr>
        <p:spPr>
          <a:xfrm>
            <a:off x="7282543" y="4242964"/>
            <a:ext cx="1756954" cy="276999"/>
          </a:xfrm>
          <a:prstGeom prst="rect">
            <a:avLst/>
          </a:prstGeom>
          <a:noFill/>
        </p:spPr>
        <p:txBody>
          <a:bodyPr wrap="square" rtlCol="0">
            <a:spAutoFit/>
          </a:bodyPr>
          <a:lstStyle/>
          <a:p>
            <a:r>
              <a:rPr lang="en-US" sz="1200" dirty="0">
                <a:solidFill>
                  <a:schemeClr val="bg1"/>
                </a:solidFill>
              </a:rPr>
              <a:t>Melanie Savoy, LDAC</a:t>
            </a:r>
          </a:p>
        </p:txBody>
      </p:sp>
    </p:spTree>
    <p:extLst>
      <p:ext uri="{BB962C8B-B14F-4D97-AF65-F5344CB8AC3E}">
        <p14:creationId xmlns:p14="http://schemas.microsoft.com/office/powerpoint/2010/main" val="111876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601D6DB-97CE-48F9-AE37-764B251179C9}" type="slidenum">
              <a:rPr lang="en-US" altLang="en-US" smtClean="0"/>
              <a:pPr/>
              <a:t>2</a:t>
            </a:fld>
            <a:endParaRPr lang="en-US" altLang="en-US" dirty="0"/>
          </a:p>
        </p:txBody>
      </p:sp>
      <p:pic>
        <p:nvPicPr>
          <p:cNvPr id="4" name="Picture 3">
            <a:extLst>
              <a:ext uri="{FF2B5EF4-FFF2-40B4-BE49-F238E27FC236}">
                <a16:creationId xmlns:a16="http://schemas.microsoft.com/office/drawing/2014/main" id="{8CFE8E52-B96F-47FE-B384-47E8E62B6F23}"/>
              </a:ext>
            </a:extLst>
          </p:cNvPr>
          <p:cNvPicPr>
            <a:picLocks noChangeAspect="1"/>
          </p:cNvPicPr>
          <p:nvPr/>
        </p:nvPicPr>
        <p:blipFill>
          <a:blip r:embed="rId2"/>
          <a:stretch>
            <a:fillRect/>
          </a:stretch>
        </p:blipFill>
        <p:spPr>
          <a:xfrm>
            <a:off x="4937759" y="267788"/>
            <a:ext cx="3794761" cy="4395651"/>
          </a:xfrm>
          <a:prstGeom prst="rect">
            <a:avLst/>
          </a:prstGeom>
        </p:spPr>
      </p:pic>
      <p:sp>
        <p:nvSpPr>
          <p:cNvPr id="6" name="TextBox 5">
            <a:extLst>
              <a:ext uri="{FF2B5EF4-FFF2-40B4-BE49-F238E27FC236}">
                <a16:creationId xmlns:a16="http://schemas.microsoft.com/office/drawing/2014/main" id="{BFF346E9-AE5E-4086-B191-57BC64926325}"/>
              </a:ext>
            </a:extLst>
          </p:cNvPr>
          <p:cNvSpPr txBox="1"/>
          <p:nvPr/>
        </p:nvSpPr>
        <p:spPr>
          <a:xfrm>
            <a:off x="653141" y="1606731"/>
            <a:ext cx="3794762" cy="1169551"/>
          </a:xfrm>
          <a:prstGeom prst="rect">
            <a:avLst/>
          </a:prstGeom>
          <a:noFill/>
        </p:spPr>
        <p:txBody>
          <a:bodyPr wrap="square" rtlCol="0">
            <a:spAutoFit/>
          </a:bodyPr>
          <a:lstStyle/>
          <a:p>
            <a:r>
              <a:rPr lang="en-US" sz="3500" dirty="0"/>
              <a:t>Exercise Benefits Recovery</a:t>
            </a:r>
          </a:p>
        </p:txBody>
      </p:sp>
    </p:spTree>
    <p:extLst>
      <p:ext uri="{BB962C8B-B14F-4D97-AF65-F5344CB8AC3E}">
        <p14:creationId xmlns:p14="http://schemas.microsoft.com/office/powerpoint/2010/main" val="366924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000" dirty="0"/>
              <a:t>Exercise &amp; Recovery</a:t>
            </a:r>
          </a:p>
        </p:txBody>
      </p:sp>
      <p:sp>
        <p:nvSpPr>
          <p:cNvPr id="4" name="Content Placeholder 3"/>
          <p:cNvSpPr>
            <a:spLocks noGrp="1"/>
          </p:cNvSpPr>
          <p:nvPr>
            <p:ph sz="quarter" idx="14"/>
          </p:nvPr>
        </p:nvSpPr>
        <p:spPr/>
        <p:txBody>
          <a:bodyPr/>
          <a:lstStyle/>
          <a:p>
            <a:pPr>
              <a:buFont typeface="Arial" panose="020B0604020202020204" pitchFamily="34" charset="0"/>
              <a:buChar char="•"/>
            </a:pPr>
            <a:endParaRPr lang="en-US" sz="1600" dirty="0"/>
          </a:p>
          <a:p>
            <a:pPr>
              <a:buFont typeface="Arial" panose="020B0604020202020204" pitchFamily="34" charset="0"/>
              <a:buChar char="•"/>
            </a:pPr>
            <a:r>
              <a:rPr lang="en-US" sz="1600" dirty="0"/>
              <a:t>A multi faceted approach to working on recovery is the most beneficial.</a:t>
            </a:r>
          </a:p>
          <a:p>
            <a:pPr>
              <a:buFont typeface="Arial" panose="020B0604020202020204" pitchFamily="34" charset="0"/>
              <a:buChar char="•"/>
            </a:pPr>
            <a:endParaRPr lang="en-US" sz="1600" dirty="0"/>
          </a:p>
          <a:p>
            <a:pPr>
              <a:buFont typeface="Arial" panose="020B0604020202020204" pitchFamily="34" charset="0"/>
              <a:buChar char="•"/>
            </a:pPr>
            <a:r>
              <a:rPr lang="en-US" sz="1600" dirty="0"/>
              <a:t>Holistic approaches can make a significant difference. </a:t>
            </a:r>
          </a:p>
          <a:p>
            <a:pPr>
              <a:buFont typeface="Arial" panose="020B0604020202020204" pitchFamily="34" charset="0"/>
              <a:buChar char="•"/>
            </a:pPr>
            <a:endParaRPr lang="en-US" sz="1600" dirty="0"/>
          </a:p>
          <a:p>
            <a:pPr>
              <a:buFont typeface="Arial" panose="020B0604020202020204" pitchFamily="34" charset="0"/>
              <a:buChar char="•"/>
            </a:pPr>
            <a:r>
              <a:rPr lang="en-US" sz="1600" dirty="0"/>
              <a:t>Integrating exercise into the recovery process can have profound effects on both mental and physical well-being.</a:t>
            </a:r>
          </a:p>
          <a:p>
            <a:endParaRPr lang="en-US" dirty="0"/>
          </a:p>
        </p:txBody>
      </p:sp>
      <p:sp>
        <p:nvSpPr>
          <p:cNvPr id="5" name="Slide Number Placeholder 4"/>
          <p:cNvSpPr>
            <a:spLocks noGrp="1"/>
          </p:cNvSpPr>
          <p:nvPr>
            <p:ph type="sldNum" sz="quarter" idx="4"/>
          </p:nvPr>
        </p:nvSpPr>
        <p:spPr/>
        <p:txBody>
          <a:bodyPr/>
          <a:lstStyle/>
          <a:p>
            <a:fld id="{E601D6DB-97CE-48F9-AE37-764B251179C9}" type="slidenum">
              <a:rPr lang="en-US" altLang="en-US" smtClean="0"/>
              <a:pPr/>
              <a:t>3</a:t>
            </a:fld>
            <a:endParaRPr lang="en-US" altLang="en-US" dirty="0"/>
          </a:p>
        </p:txBody>
      </p:sp>
      <p:pic>
        <p:nvPicPr>
          <p:cNvPr id="6" name="Content Placeholder 5">
            <a:extLst>
              <a:ext uri="{FF2B5EF4-FFF2-40B4-BE49-F238E27FC236}">
                <a16:creationId xmlns:a16="http://schemas.microsoft.com/office/drawing/2014/main" id="{3757F03A-729A-4970-B99E-22B585523492}"/>
              </a:ext>
            </a:extLst>
          </p:cNvPr>
          <p:cNvPicPr>
            <a:picLocks noGrp="1" noChangeAspect="1"/>
          </p:cNvPicPr>
          <p:nvPr>
            <p:ph sz="quarter" idx="11"/>
          </p:nvPr>
        </p:nvPicPr>
        <p:blipFill>
          <a:blip r:embed="rId2"/>
          <a:stretch>
            <a:fillRect/>
          </a:stretch>
        </p:blipFill>
        <p:spPr>
          <a:xfrm>
            <a:off x="837619" y="1219200"/>
            <a:ext cx="2904700" cy="3251200"/>
          </a:xfrm>
          <a:prstGeom prst="rect">
            <a:avLst/>
          </a:prstGeom>
        </p:spPr>
      </p:pic>
    </p:spTree>
    <p:extLst>
      <p:ext uri="{BB962C8B-B14F-4D97-AF65-F5344CB8AC3E}">
        <p14:creationId xmlns:p14="http://schemas.microsoft.com/office/powerpoint/2010/main" val="157833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9775" y="252022"/>
            <a:ext cx="8383374" cy="565150"/>
          </a:xfrm>
        </p:spPr>
        <p:txBody>
          <a:bodyPr/>
          <a:lstStyle/>
          <a:p>
            <a:r>
              <a:rPr lang="en-US" sz="3000" dirty="0"/>
              <a:t>Physiological of Benefits of Being</a:t>
            </a:r>
            <a:r>
              <a:rPr lang="en-US" dirty="0"/>
              <a:t> </a:t>
            </a:r>
            <a:r>
              <a:rPr lang="en-US" sz="3000" dirty="0"/>
              <a:t>Active</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4</a:t>
            </a:fld>
            <a:endParaRPr lang="en-US" altLang="en-US" dirty="0"/>
          </a:p>
        </p:txBody>
      </p:sp>
      <p:sp>
        <p:nvSpPr>
          <p:cNvPr id="5" name="Rectangle 4">
            <a:extLst>
              <a:ext uri="{FF2B5EF4-FFF2-40B4-BE49-F238E27FC236}">
                <a16:creationId xmlns:a16="http://schemas.microsoft.com/office/drawing/2014/main" id="{D3613CFA-79E0-4803-81B7-93CA58CE45B1}"/>
              </a:ext>
            </a:extLst>
          </p:cNvPr>
          <p:cNvSpPr/>
          <p:nvPr/>
        </p:nvSpPr>
        <p:spPr>
          <a:xfrm>
            <a:off x="479776" y="1476103"/>
            <a:ext cx="2603058" cy="646331"/>
          </a:xfrm>
          <a:prstGeom prst="rect">
            <a:avLst/>
          </a:prstGeom>
        </p:spPr>
        <p:txBody>
          <a:bodyPr wrap="square">
            <a:spAutoFit/>
          </a:bodyPr>
          <a:lstStyle/>
          <a:p>
            <a:endParaRPr lang="en-US" dirty="0"/>
          </a:p>
          <a:p>
            <a:endParaRPr lang="en-US" dirty="0"/>
          </a:p>
        </p:txBody>
      </p:sp>
      <p:pic>
        <p:nvPicPr>
          <p:cNvPr id="6" name="Picture 5">
            <a:extLst>
              <a:ext uri="{FF2B5EF4-FFF2-40B4-BE49-F238E27FC236}">
                <a16:creationId xmlns:a16="http://schemas.microsoft.com/office/drawing/2014/main" id="{504AAF6B-78DD-4D36-9121-F63E32D18C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301557" y="1512833"/>
            <a:ext cx="609601" cy="609601"/>
          </a:xfrm>
          <a:prstGeom prst="rect">
            <a:avLst/>
          </a:prstGeom>
        </p:spPr>
      </p:pic>
      <p:sp>
        <p:nvSpPr>
          <p:cNvPr id="7" name="TextBox 6">
            <a:extLst>
              <a:ext uri="{FF2B5EF4-FFF2-40B4-BE49-F238E27FC236}">
                <a16:creationId xmlns:a16="http://schemas.microsoft.com/office/drawing/2014/main" id="{AC865C2E-2147-48F1-9B84-615E4714D749}"/>
              </a:ext>
            </a:extLst>
          </p:cNvPr>
          <p:cNvSpPr txBox="1"/>
          <p:nvPr/>
        </p:nvSpPr>
        <p:spPr>
          <a:xfrm>
            <a:off x="316491" y="2227217"/>
            <a:ext cx="2354863" cy="2308324"/>
          </a:xfrm>
          <a:prstGeom prst="rect">
            <a:avLst/>
          </a:prstGeom>
          <a:noFill/>
        </p:spPr>
        <p:txBody>
          <a:bodyPr wrap="square" rtlCol="0">
            <a:spAutoFit/>
          </a:bodyPr>
          <a:lstStyle/>
          <a:p>
            <a:r>
              <a:rPr lang="en-US" dirty="0"/>
              <a:t>Regular exercise can increase the brain’s amount of new nerve connections, which helps the brain’s healing process in recovery</a:t>
            </a:r>
          </a:p>
          <a:p>
            <a:endParaRPr lang="en-US" dirty="0"/>
          </a:p>
        </p:txBody>
      </p:sp>
      <p:sp>
        <p:nvSpPr>
          <p:cNvPr id="8" name="Rectangle 7">
            <a:extLst>
              <a:ext uri="{FF2B5EF4-FFF2-40B4-BE49-F238E27FC236}">
                <a16:creationId xmlns:a16="http://schemas.microsoft.com/office/drawing/2014/main" id="{B001A1E1-3972-4268-A553-0F8EB2CA7172}"/>
              </a:ext>
            </a:extLst>
          </p:cNvPr>
          <p:cNvSpPr/>
          <p:nvPr/>
        </p:nvSpPr>
        <p:spPr bwMode="gray">
          <a:xfrm>
            <a:off x="3068279" y="1258888"/>
            <a:ext cx="5721532" cy="3417615"/>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400" b="1" dirty="0">
              <a:solidFill>
                <a:schemeClr val="accent6"/>
              </a:solidFill>
            </a:endParaRPr>
          </a:p>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9" name="TextBox 8">
            <a:extLst>
              <a:ext uri="{FF2B5EF4-FFF2-40B4-BE49-F238E27FC236}">
                <a16:creationId xmlns:a16="http://schemas.microsoft.com/office/drawing/2014/main" id="{0C7CA6D2-4715-4CEB-A309-68F3F85AAA51}"/>
              </a:ext>
            </a:extLst>
          </p:cNvPr>
          <p:cNvSpPr txBox="1"/>
          <p:nvPr/>
        </p:nvSpPr>
        <p:spPr>
          <a:xfrm>
            <a:off x="3219994" y="1258888"/>
            <a:ext cx="5244737" cy="646331"/>
          </a:xfrm>
          <a:prstGeom prst="rect">
            <a:avLst/>
          </a:prstGeom>
          <a:noFill/>
        </p:spPr>
        <p:txBody>
          <a:bodyPr wrap="square" rtlCol="0">
            <a:spAutoFit/>
          </a:bodyPr>
          <a:lstStyle/>
          <a:p>
            <a:pPr algn="ctr"/>
            <a:r>
              <a:rPr lang="en-US" b="1" dirty="0">
                <a:solidFill>
                  <a:srgbClr val="00B050"/>
                </a:solidFill>
              </a:rPr>
              <a:t>Regular activity helps treat diseases such as:</a:t>
            </a:r>
          </a:p>
          <a:p>
            <a:pPr algn="ctr"/>
            <a:endParaRPr lang="en-US" dirty="0"/>
          </a:p>
        </p:txBody>
      </p:sp>
      <p:sp>
        <p:nvSpPr>
          <p:cNvPr id="10" name="TextBox 9">
            <a:extLst>
              <a:ext uri="{FF2B5EF4-FFF2-40B4-BE49-F238E27FC236}">
                <a16:creationId xmlns:a16="http://schemas.microsoft.com/office/drawing/2014/main" id="{84A2354E-3DE6-4EF2-AA20-025605ADB2F4}"/>
              </a:ext>
            </a:extLst>
          </p:cNvPr>
          <p:cNvSpPr txBox="1"/>
          <p:nvPr/>
        </p:nvSpPr>
        <p:spPr>
          <a:xfrm>
            <a:off x="3435531" y="2346935"/>
            <a:ext cx="2304726" cy="1785104"/>
          </a:xfrm>
          <a:prstGeom prst="rect">
            <a:avLst/>
          </a:prstGeom>
          <a:noFill/>
        </p:spPr>
        <p:txBody>
          <a:bodyPr wrap="square" rtlCol="0">
            <a:spAutoFit/>
          </a:bodyPr>
          <a:lstStyle/>
          <a:p>
            <a:pPr marL="742950" lvl="1" indent="-285750">
              <a:buFont typeface="Arial" panose="020B0604020202020204" pitchFamily="34" charset="0"/>
              <a:buChar char="•"/>
            </a:pPr>
            <a:r>
              <a:rPr lang="en-US" sz="1000" b="1" dirty="0">
                <a:solidFill>
                  <a:srgbClr val="00B050"/>
                </a:solidFill>
              </a:rPr>
              <a:t> Diabetes </a:t>
            </a:r>
          </a:p>
          <a:p>
            <a:pPr marL="742950" lvl="1" indent="-285750">
              <a:buFont typeface="Arial" panose="020B0604020202020204" pitchFamily="34" charset="0"/>
              <a:buChar char="•"/>
            </a:pPr>
            <a:r>
              <a:rPr lang="en-US" sz="1000" b="1" dirty="0">
                <a:solidFill>
                  <a:srgbClr val="00B050"/>
                </a:solidFill>
              </a:rPr>
              <a:t> High blood pressure</a:t>
            </a:r>
          </a:p>
          <a:p>
            <a:pPr marL="742950" lvl="1" indent="-285750">
              <a:buFont typeface="Arial" panose="020B0604020202020204" pitchFamily="34" charset="0"/>
              <a:buChar char="•"/>
            </a:pPr>
            <a:r>
              <a:rPr lang="en-US" sz="1000" b="1" dirty="0">
                <a:solidFill>
                  <a:srgbClr val="00B050"/>
                </a:solidFill>
              </a:rPr>
              <a:t> High cholesterol  </a:t>
            </a:r>
          </a:p>
          <a:p>
            <a:pPr marL="742950" lvl="1" indent="-285750">
              <a:buFont typeface="Arial" panose="020B0604020202020204" pitchFamily="34" charset="0"/>
              <a:buChar char="•"/>
            </a:pPr>
            <a:r>
              <a:rPr lang="en-US" sz="1000" b="1" dirty="0">
                <a:solidFill>
                  <a:srgbClr val="00B050"/>
                </a:solidFill>
              </a:rPr>
              <a:t> Stroke</a:t>
            </a:r>
          </a:p>
          <a:p>
            <a:pPr marL="742950" lvl="1" indent="-285750">
              <a:buFont typeface="Arial" panose="020B0604020202020204" pitchFamily="34" charset="0"/>
              <a:buChar char="•"/>
            </a:pPr>
            <a:r>
              <a:rPr lang="en-US" sz="1000" b="1" dirty="0">
                <a:solidFill>
                  <a:srgbClr val="00B050"/>
                </a:solidFill>
              </a:rPr>
              <a:t> Cancer</a:t>
            </a:r>
          </a:p>
          <a:p>
            <a:pPr marL="800100" lvl="1" indent="-342900">
              <a:buFont typeface="Arial" panose="020B0604020202020204" pitchFamily="34" charset="0"/>
              <a:buChar char="•"/>
            </a:pPr>
            <a:r>
              <a:rPr lang="en-US" sz="1000" b="1" dirty="0">
                <a:solidFill>
                  <a:srgbClr val="00B050"/>
                </a:solidFill>
              </a:rPr>
              <a:t>Arthritis </a:t>
            </a:r>
          </a:p>
          <a:p>
            <a:pPr marL="800100" lvl="1" indent="-342900">
              <a:buFont typeface="Arial" panose="020B0604020202020204" pitchFamily="34" charset="0"/>
              <a:buChar char="•"/>
            </a:pPr>
            <a:r>
              <a:rPr lang="en-US" sz="1000" b="1" dirty="0">
                <a:solidFill>
                  <a:srgbClr val="00B050"/>
                </a:solidFill>
              </a:rPr>
              <a:t>Osteoporosis</a:t>
            </a:r>
          </a:p>
          <a:p>
            <a:pPr marL="800100" lvl="1" indent="-342900">
              <a:buFont typeface="Arial" panose="020B0604020202020204" pitchFamily="34" charset="0"/>
              <a:buChar char="•"/>
            </a:pPr>
            <a:r>
              <a:rPr lang="en-US" sz="1000" b="1" dirty="0">
                <a:solidFill>
                  <a:srgbClr val="00B050"/>
                </a:solidFill>
              </a:rPr>
              <a:t>Anxiety </a:t>
            </a:r>
          </a:p>
          <a:p>
            <a:pPr marL="800100" lvl="1" indent="-342900">
              <a:buFont typeface="Arial" panose="020B0604020202020204" pitchFamily="34" charset="0"/>
              <a:buChar char="•"/>
            </a:pPr>
            <a:r>
              <a:rPr lang="en-US" sz="1000" b="1" dirty="0">
                <a:solidFill>
                  <a:srgbClr val="00B050"/>
                </a:solidFill>
              </a:rPr>
              <a:t>Depression</a:t>
            </a:r>
          </a:p>
          <a:p>
            <a:pPr marL="800100" lvl="1" indent="-342900">
              <a:buFont typeface="Arial" panose="020B0604020202020204" pitchFamily="34" charset="0"/>
              <a:buChar char="•"/>
            </a:pPr>
            <a:r>
              <a:rPr lang="en-US" sz="1000" b="1" dirty="0">
                <a:solidFill>
                  <a:srgbClr val="00B050"/>
                </a:solidFill>
              </a:rPr>
              <a:t>Helps control weight</a:t>
            </a:r>
          </a:p>
          <a:p>
            <a:pPr marL="742950" lvl="1" indent="-285750">
              <a:buFont typeface="Arial" panose="020B0604020202020204" pitchFamily="34" charset="0"/>
              <a:buChar char="•"/>
            </a:pPr>
            <a:endParaRPr lang="en-US" sz="1000" dirty="0"/>
          </a:p>
        </p:txBody>
      </p:sp>
      <p:pic>
        <p:nvPicPr>
          <p:cNvPr id="11" name="Picture 4" descr="Physiology Explained: The study of how the human body works - Times of India">
            <a:extLst>
              <a:ext uri="{FF2B5EF4-FFF2-40B4-BE49-F238E27FC236}">
                <a16:creationId xmlns:a16="http://schemas.microsoft.com/office/drawing/2014/main" id="{B5B9F25B-2427-4D3D-86BB-9787156F83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6" r="17020"/>
          <a:stretch/>
        </p:blipFill>
        <p:spPr bwMode="auto">
          <a:xfrm>
            <a:off x="5877417" y="1817633"/>
            <a:ext cx="2625878" cy="258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9775" y="252022"/>
            <a:ext cx="8429094" cy="565150"/>
          </a:xfrm>
        </p:spPr>
        <p:txBody>
          <a:bodyPr/>
          <a:lstStyle/>
          <a:p>
            <a:r>
              <a:rPr lang="en-US" sz="3000" dirty="0"/>
              <a:t>Psychological of Benefits of Being Active</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5</a:t>
            </a:fld>
            <a:endParaRPr lang="en-US" altLang="en-US" dirty="0"/>
          </a:p>
        </p:txBody>
      </p:sp>
      <p:pic>
        <p:nvPicPr>
          <p:cNvPr id="5" name="Content Placeholder 4">
            <a:extLst>
              <a:ext uri="{FF2B5EF4-FFF2-40B4-BE49-F238E27FC236}">
                <a16:creationId xmlns:a16="http://schemas.microsoft.com/office/drawing/2014/main" id="{32DA46D7-3618-4172-A5D7-51428EB6E201}"/>
              </a:ext>
              <a:ext uri="{C183D7F6-B498-43B3-948B-1728B52AA6E4}">
                <adec:decorative xmlns:adec="http://schemas.microsoft.com/office/drawing/2017/decorative" val="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bwMode="gray">
          <a:xfrm>
            <a:off x="992565" y="1543491"/>
            <a:ext cx="2056517" cy="2056517"/>
          </a:xfrm>
          <a:prstGeom prst="rect">
            <a:avLst/>
          </a:prstGeom>
        </p:spPr>
      </p:pic>
      <p:sp>
        <p:nvSpPr>
          <p:cNvPr id="6" name="TextBox 5">
            <a:extLst>
              <a:ext uri="{FF2B5EF4-FFF2-40B4-BE49-F238E27FC236}">
                <a16:creationId xmlns:a16="http://schemas.microsoft.com/office/drawing/2014/main" id="{BB43A37A-42B5-458A-8575-D74D38B49EF6}"/>
              </a:ext>
            </a:extLst>
          </p:cNvPr>
          <p:cNvSpPr txBox="1"/>
          <p:nvPr/>
        </p:nvSpPr>
        <p:spPr>
          <a:xfrm>
            <a:off x="3873137" y="1619794"/>
            <a:ext cx="4859383" cy="2308324"/>
          </a:xfrm>
          <a:prstGeom prst="rect">
            <a:avLst/>
          </a:prstGeom>
          <a:noFill/>
        </p:spPr>
        <p:txBody>
          <a:bodyPr wrap="square" rtlCol="0">
            <a:spAutoFit/>
          </a:bodyPr>
          <a:lstStyle/>
          <a:p>
            <a:pPr marL="342900" indent="-342900">
              <a:buFont typeface="Arial" panose="020B0604020202020204" pitchFamily="34" charset="0"/>
              <a:buChar char="•"/>
            </a:pPr>
            <a:r>
              <a:rPr lang="en-US" sz="1600" dirty="0"/>
              <a:t>Reduces levels of stress and anxiety</a:t>
            </a:r>
          </a:p>
          <a:p>
            <a:pPr marL="342900" indent="-342900">
              <a:buFont typeface="Arial" panose="020B0604020202020204" pitchFamily="34" charset="0"/>
              <a:buChar char="•"/>
            </a:pPr>
            <a:r>
              <a:rPr lang="en-US" sz="1600" dirty="0"/>
              <a:t>Increases energy</a:t>
            </a:r>
          </a:p>
          <a:p>
            <a:pPr marL="342900" indent="-342900">
              <a:buFont typeface="Arial" panose="020B0604020202020204" pitchFamily="34" charset="0"/>
              <a:buChar char="•"/>
            </a:pPr>
            <a:r>
              <a:rPr lang="en-US" sz="1600" dirty="0"/>
              <a:t>Improves mood</a:t>
            </a:r>
          </a:p>
          <a:p>
            <a:pPr marL="342900" indent="-342900">
              <a:buFont typeface="Arial" panose="020B0604020202020204" pitchFamily="34" charset="0"/>
              <a:buChar char="•"/>
            </a:pPr>
            <a:r>
              <a:rPr lang="en-US" sz="1600" dirty="0"/>
              <a:t>Promotes better sleep</a:t>
            </a:r>
          </a:p>
          <a:p>
            <a:pPr marL="342900" indent="-342900">
              <a:buFont typeface="Arial" panose="020B0604020202020204" pitchFamily="34" charset="0"/>
              <a:buChar char="•"/>
            </a:pPr>
            <a:r>
              <a:rPr lang="en-US" sz="1600" dirty="0"/>
              <a:t>Improves some aspects of cognitive function</a:t>
            </a:r>
          </a:p>
          <a:p>
            <a:pPr marL="342900" indent="-342900">
              <a:buFont typeface="Arial" panose="020B0604020202020204" pitchFamily="34" charset="0"/>
              <a:buChar char="•"/>
            </a:pPr>
            <a:r>
              <a:rPr lang="en-US" sz="1600" dirty="0"/>
              <a:t>Reliable routine</a:t>
            </a:r>
          </a:p>
          <a:p>
            <a:pPr marL="342900" indent="-342900">
              <a:buFont typeface="Arial" panose="020B0604020202020204" pitchFamily="34" charset="0"/>
              <a:buChar char="•"/>
            </a:pPr>
            <a:r>
              <a:rPr lang="en-US" sz="1600" dirty="0"/>
              <a:t>Filling spare time</a:t>
            </a:r>
          </a:p>
          <a:p>
            <a:pPr marL="342900" indent="-342900">
              <a:buFont typeface="Arial" panose="020B0604020202020204" pitchFamily="34" charset="0"/>
              <a:buChar char="•"/>
            </a:pPr>
            <a:r>
              <a:rPr lang="en-US" sz="1600" dirty="0"/>
              <a:t>Higher self-esteem</a:t>
            </a:r>
          </a:p>
          <a:p>
            <a:pPr marL="342900" indent="-342900">
              <a:buFont typeface="Arial" panose="020B0604020202020204" pitchFamily="34" charset="0"/>
              <a:buChar char="•"/>
            </a:pPr>
            <a:r>
              <a:rPr lang="en-US" sz="1600" dirty="0"/>
              <a:t>Reduces risk of relapse</a:t>
            </a:r>
          </a:p>
        </p:txBody>
      </p:sp>
    </p:spTree>
    <p:extLst>
      <p:ext uri="{BB962C8B-B14F-4D97-AF65-F5344CB8AC3E}">
        <p14:creationId xmlns:p14="http://schemas.microsoft.com/office/powerpoint/2010/main" val="93555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9775" y="252022"/>
            <a:ext cx="8461751" cy="565150"/>
          </a:xfrm>
        </p:spPr>
        <p:txBody>
          <a:bodyPr/>
          <a:lstStyle/>
          <a:p>
            <a:r>
              <a:rPr lang="en-US" sz="2600" dirty="0"/>
              <a:t>How Does Exercise Help in the Recovery Process? </a:t>
            </a:r>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6</a:t>
            </a:fld>
            <a:endParaRPr lang="en-US" altLang="en-US" dirty="0"/>
          </a:p>
        </p:txBody>
      </p:sp>
      <p:sp>
        <p:nvSpPr>
          <p:cNvPr id="4" name="TextBox 3">
            <a:extLst>
              <a:ext uri="{FF2B5EF4-FFF2-40B4-BE49-F238E27FC236}">
                <a16:creationId xmlns:a16="http://schemas.microsoft.com/office/drawing/2014/main" id="{29FD5F49-5803-487F-ACE4-5556374D9843}"/>
              </a:ext>
            </a:extLst>
          </p:cNvPr>
          <p:cNvSpPr txBox="1"/>
          <p:nvPr/>
        </p:nvSpPr>
        <p:spPr>
          <a:xfrm>
            <a:off x="306977" y="1698171"/>
            <a:ext cx="4323806" cy="615553"/>
          </a:xfrm>
          <a:prstGeom prst="rect">
            <a:avLst/>
          </a:prstGeom>
          <a:noFill/>
        </p:spPr>
        <p:txBody>
          <a:bodyPr wrap="square" rtlCol="0">
            <a:spAutoFit/>
          </a:bodyPr>
          <a:lstStyle/>
          <a:p>
            <a:r>
              <a:rPr lang="en-US" sz="1600" b="1" dirty="0">
                <a:solidFill>
                  <a:schemeClr val="tx2">
                    <a:lumMod val="75000"/>
                  </a:schemeClr>
                </a:solidFill>
              </a:rPr>
              <a:t>Exercise provides structure and routine:</a:t>
            </a:r>
          </a:p>
          <a:p>
            <a:endParaRPr lang="en-US" dirty="0"/>
          </a:p>
        </p:txBody>
      </p:sp>
      <p:sp>
        <p:nvSpPr>
          <p:cNvPr id="5" name="Rectangle 4">
            <a:extLst>
              <a:ext uri="{FF2B5EF4-FFF2-40B4-BE49-F238E27FC236}">
                <a16:creationId xmlns:a16="http://schemas.microsoft.com/office/drawing/2014/main" id="{652DA74A-105C-4451-AB28-73BA117528D4}"/>
              </a:ext>
            </a:extLst>
          </p:cNvPr>
          <p:cNvSpPr/>
          <p:nvPr/>
        </p:nvSpPr>
        <p:spPr bwMode="gray">
          <a:xfrm>
            <a:off x="5157875" y="1299753"/>
            <a:ext cx="3633428" cy="3108961"/>
          </a:xfrm>
          <a:prstGeom prst="rect">
            <a:avLst/>
          </a:prstGeom>
          <a:solidFill>
            <a:schemeClr val="accent1">
              <a:lumMod val="40000"/>
              <a:lumOff val="6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dirty="0">
              <a:solidFill>
                <a:schemeClr val="accent6"/>
              </a:solidFill>
            </a:endParaRPr>
          </a:p>
          <a:p>
            <a:endParaRPr lang="en-US" sz="1400" dirty="0">
              <a:solidFill>
                <a:schemeClr val="accent6"/>
              </a:solidFill>
            </a:endParaRPr>
          </a:p>
          <a:p>
            <a:endParaRPr lang="en-US" sz="1400" dirty="0">
              <a:solidFill>
                <a:schemeClr val="accent6"/>
              </a:solidFill>
            </a:endParaRPr>
          </a:p>
          <a:p>
            <a:endParaRPr lang="en-US" sz="1400" dirty="0">
              <a:solidFill>
                <a:schemeClr val="tx2">
                  <a:lumMod val="75000"/>
                </a:schemeClr>
              </a:solidFill>
            </a:endParaRPr>
          </a:p>
          <a:p>
            <a:endParaRPr lang="en-US" sz="1400" dirty="0">
              <a:solidFill>
                <a:schemeClr val="tx2">
                  <a:lumMod val="75000"/>
                </a:schemeClr>
              </a:solidFill>
            </a:endParaRPr>
          </a:p>
          <a:p>
            <a:r>
              <a:rPr lang="en-US" sz="1400" dirty="0">
                <a:solidFill>
                  <a:schemeClr val="tx2">
                    <a:lumMod val="75000"/>
                  </a:schemeClr>
                </a:solidFill>
              </a:rPr>
              <a:t>Regular exercise can increase the amount of oxygen and nutrients flowing to your body’s muscles. This results in a greater capacity to release energy throughout the day.</a:t>
            </a:r>
          </a:p>
          <a:p>
            <a:endParaRPr lang="en-US" sz="1400" dirty="0">
              <a:solidFill>
                <a:schemeClr val="tx2">
                  <a:lumMod val="75000"/>
                </a:schemeClr>
              </a:solidFill>
            </a:endParaRPr>
          </a:p>
          <a:p>
            <a:r>
              <a:rPr lang="en-US" sz="1400" dirty="0">
                <a:solidFill>
                  <a:schemeClr val="tx2">
                    <a:lumMod val="75000"/>
                  </a:schemeClr>
                </a:solidFill>
              </a:rPr>
              <a:t>These higher energy levels then make daily tasks easier and often boost the ability to resist the urge to use substances.</a:t>
            </a:r>
          </a:p>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grpSp>
        <p:nvGrpSpPr>
          <p:cNvPr id="6" name="Group 5">
            <a:extLst>
              <a:ext uri="{FF2B5EF4-FFF2-40B4-BE49-F238E27FC236}">
                <a16:creationId xmlns:a16="http://schemas.microsoft.com/office/drawing/2014/main" id="{7479D7E7-0BBC-4893-B445-83AD3347BB6C}"/>
              </a:ext>
            </a:extLst>
          </p:cNvPr>
          <p:cNvGrpSpPr/>
          <p:nvPr/>
        </p:nvGrpSpPr>
        <p:grpSpPr>
          <a:xfrm>
            <a:off x="5366400" y="1482953"/>
            <a:ext cx="3216378" cy="609601"/>
            <a:chOff x="7903794" y="1834106"/>
            <a:chExt cx="3216378" cy="609601"/>
          </a:xfrm>
        </p:grpSpPr>
        <p:pic>
          <p:nvPicPr>
            <p:cNvPr id="7" name="Picture 6">
              <a:extLst>
                <a:ext uri="{FF2B5EF4-FFF2-40B4-BE49-F238E27FC236}">
                  <a16:creationId xmlns:a16="http://schemas.microsoft.com/office/drawing/2014/main" id="{0E2B5FD7-043F-49FE-B600-3F410C3DD8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188006" y="1834106"/>
              <a:ext cx="609601" cy="609601"/>
            </a:xfrm>
            <a:prstGeom prst="rect">
              <a:avLst/>
            </a:prstGeom>
          </p:spPr>
        </p:pic>
        <p:cxnSp>
          <p:nvCxnSpPr>
            <p:cNvPr id="8" name="Straight Connector 7">
              <a:extLst>
                <a:ext uri="{FF2B5EF4-FFF2-40B4-BE49-F238E27FC236}">
                  <a16:creationId xmlns:a16="http://schemas.microsoft.com/office/drawing/2014/main" id="{35155D80-C342-43D8-89A7-B669BA810177}"/>
                </a:ext>
              </a:extLst>
            </p:cNvPr>
            <p:cNvCxnSpPr>
              <a:cxnSpLocks/>
            </p:cNvCxnSpPr>
            <p:nvPr/>
          </p:nvCxnSpPr>
          <p:spPr bwMode="gray">
            <a:xfrm>
              <a:off x="7903794" y="2138906"/>
              <a:ext cx="1169864"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5779EF-083A-4DAD-BD98-69ECFA0298AA}"/>
                </a:ext>
              </a:extLst>
            </p:cNvPr>
            <p:cNvCxnSpPr>
              <a:cxnSpLocks/>
            </p:cNvCxnSpPr>
            <p:nvPr/>
          </p:nvCxnSpPr>
          <p:spPr bwMode="gray">
            <a:xfrm>
              <a:off x="9950308" y="2138906"/>
              <a:ext cx="1169864"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68D09B2A-E871-4033-BF86-3534478CD8FB}"/>
              </a:ext>
            </a:extLst>
          </p:cNvPr>
          <p:cNvSpPr txBox="1"/>
          <p:nvPr/>
        </p:nvSpPr>
        <p:spPr>
          <a:xfrm>
            <a:off x="698863" y="2194560"/>
            <a:ext cx="322652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Helps with staying busy</a:t>
            </a:r>
          </a:p>
          <a:p>
            <a:pPr marL="285750" indent="-285750">
              <a:buFont typeface="Arial" panose="020B0604020202020204" pitchFamily="34" charset="0"/>
              <a:buChar char="•"/>
            </a:pPr>
            <a:r>
              <a:rPr lang="en-US" dirty="0"/>
              <a:t>Relieves stress</a:t>
            </a:r>
          </a:p>
          <a:p>
            <a:pPr marL="285750" indent="-285750">
              <a:buFont typeface="Arial" panose="020B0604020202020204" pitchFamily="34" charset="0"/>
              <a:buChar char="•"/>
            </a:pPr>
            <a:r>
              <a:rPr lang="en-US" dirty="0"/>
              <a:t>Boosts mood</a:t>
            </a:r>
          </a:p>
          <a:p>
            <a:pPr marL="285750" indent="-285750">
              <a:buFont typeface="Arial" panose="020B0604020202020204" pitchFamily="34" charset="0"/>
              <a:buChar char="•"/>
            </a:pPr>
            <a:r>
              <a:rPr lang="en-US" dirty="0"/>
              <a:t>Helps with self esteem </a:t>
            </a:r>
          </a:p>
          <a:p>
            <a:pPr marL="285750" indent="-285750">
              <a:buFont typeface="Arial" panose="020B0604020202020204" pitchFamily="34" charset="0"/>
              <a:buChar char="•"/>
            </a:pPr>
            <a:r>
              <a:rPr lang="en-US" dirty="0"/>
              <a:t>Improves sleep</a:t>
            </a:r>
          </a:p>
          <a:p>
            <a:pPr marL="285750" indent="-285750">
              <a:buFont typeface="Arial" panose="020B0604020202020204" pitchFamily="34" charset="0"/>
              <a:buChar char="•"/>
            </a:pPr>
            <a:r>
              <a:rPr lang="en-US" dirty="0"/>
              <a:t>Meeting new people</a:t>
            </a:r>
          </a:p>
          <a:p>
            <a:endParaRPr lang="en-US" dirty="0"/>
          </a:p>
        </p:txBody>
      </p:sp>
    </p:spTree>
    <p:extLst>
      <p:ext uri="{BB962C8B-B14F-4D97-AF65-F5344CB8AC3E}">
        <p14:creationId xmlns:p14="http://schemas.microsoft.com/office/powerpoint/2010/main" val="160378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 </a:t>
            </a:r>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7</a:t>
            </a:fld>
            <a:endParaRPr lang="en-US" altLang="en-US" dirty="0"/>
          </a:p>
        </p:txBody>
      </p:sp>
      <p:grpSp>
        <p:nvGrpSpPr>
          <p:cNvPr id="4" name="Group 3">
            <a:extLst>
              <a:ext uri="{FF2B5EF4-FFF2-40B4-BE49-F238E27FC236}">
                <a16:creationId xmlns:a16="http://schemas.microsoft.com/office/drawing/2014/main" id="{48C642FF-6174-4B8F-9729-DACDA0EF1553}"/>
              </a:ext>
            </a:extLst>
          </p:cNvPr>
          <p:cNvGrpSpPr/>
          <p:nvPr/>
        </p:nvGrpSpPr>
        <p:grpSpPr>
          <a:xfrm>
            <a:off x="2822662" y="654993"/>
            <a:ext cx="3098102" cy="2966029"/>
            <a:chOff x="4305674" y="1383391"/>
            <a:chExt cx="3098102" cy="2966029"/>
          </a:xfrm>
        </p:grpSpPr>
        <p:sp>
          <p:nvSpPr>
            <p:cNvPr id="5" name="Oval 4">
              <a:extLst>
                <a:ext uri="{FF2B5EF4-FFF2-40B4-BE49-F238E27FC236}">
                  <a16:creationId xmlns:a16="http://schemas.microsoft.com/office/drawing/2014/main" id="{A2DAA150-34C0-437B-BD76-F2232D3C9B2F}"/>
                </a:ext>
              </a:extLst>
            </p:cNvPr>
            <p:cNvSpPr/>
            <p:nvPr/>
          </p:nvSpPr>
          <p:spPr bwMode="gray">
            <a:xfrm>
              <a:off x="4642869" y="1666218"/>
              <a:ext cx="2423711" cy="242371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 name="Oval 5">
              <a:extLst>
                <a:ext uri="{FF2B5EF4-FFF2-40B4-BE49-F238E27FC236}">
                  <a16:creationId xmlns:a16="http://schemas.microsoft.com/office/drawing/2014/main" id="{F5792128-8532-458A-9FFD-EA777DF633EE}"/>
                </a:ext>
              </a:extLst>
            </p:cNvPr>
            <p:cNvSpPr>
              <a:spLocks noChangeAspect="1"/>
            </p:cNvSpPr>
            <p:nvPr/>
          </p:nvSpPr>
          <p:spPr bwMode="gray">
            <a:xfrm>
              <a:off x="4371713" y="1383391"/>
              <a:ext cx="2966028" cy="2966029"/>
            </a:xfrm>
            <a:prstGeom prst="ellips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2345" tIns="31173" rIns="62345" bIns="31173" numCol="1" spcCol="0" rtlCol="0" fromWordArt="0" anchor="ctr" anchorCtr="0" forceAA="0" compatLnSpc="1">
              <a:prstTxWarp prst="textNoShape">
                <a:avLst/>
              </a:prstTxWarp>
              <a:noAutofit/>
            </a:bodyPr>
            <a:lstStyle/>
            <a:p>
              <a:pPr algn="ctr"/>
              <a:endParaRPr lang="en-US" sz="1227" dirty="0"/>
            </a:p>
          </p:txBody>
        </p:sp>
        <p:sp>
          <p:nvSpPr>
            <p:cNvPr id="7" name="Oval 6">
              <a:extLst>
                <a:ext uri="{FF2B5EF4-FFF2-40B4-BE49-F238E27FC236}">
                  <a16:creationId xmlns:a16="http://schemas.microsoft.com/office/drawing/2014/main" id="{A5435E3B-5F04-4591-A260-CEA2979433D8}"/>
                </a:ext>
              </a:extLst>
            </p:cNvPr>
            <p:cNvSpPr>
              <a:spLocks noChangeAspect="1"/>
            </p:cNvSpPr>
            <p:nvPr/>
          </p:nvSpPr>
          <p:spPr bwMode="gray">
            <a:xfrm>
              <a:off x="4305674" y="2800072"/>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dirty="0">
                <a:solidFill>
                  <a:srgbClr val="FFFFFF"/>
                </a:solidFill>
                <a:latin typeface="Arial" panose="020B0604020202020204" pitchFamily="34" charset="0"/>
              </a:endParaRPr>
            </a:p>
          </p:txBody>
        </p:sp>
        <p:sp>
          <p:nvSpPr>
            <p:cNvPr id="8" name="Oval 7">
              <a:extLst>
                <a:ext uri="{FF2B5EF4-FFF2-40B4-BE49-F238E27FC236}">
                  <a16:creationId xmlns:a16="http://schemas.microsoft.com/office/drawing/2014/main" id="{722BEE79-D240-4472-BB78-7EE55CF1611D}"/>
                </a:ext>
              </a:extLst>
            </p:cNvPr>
            <p:cNvSpPr>
              <a:spLocks noChangeAspect="1"/>
            </p:cNvSpPr>
            <p:nvPr/>
          </p:nvSpPr>
          <p:spPr bwMode="gray">
            <a:xfrm>
              <a:off x="4860505" y="3957263"/>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dirty="0">
                <a:solidFill>
                  <a:srgbClr val="FFFFFF"/>
                </a:solidFill>
                <a:latin typeface="Arial" panose="020B0604020202020204" pitchFamily="34" charset="0"/>
              </a:endParaRPr>
            </a:p>
          </p:txBody>
        </p:sp>
        <p:sp>
          <p:nvSpPr>
            <p:cNvPr id="9" name="Oval 8">
              <a:extLst>
                <a:ext uri="{FF2B5EF4-FFF2-40B4-BE49-F238E27FC236}">
                  <a16:creationId xmlns:a16="http://schemas.microsoft.com/office/drawing/2014/main" id="{7FB95716-6973-4DEC-BDDA-877D880DC3BE}"/>
                </a:ext>
              </a:extLst>
            </p:cNvPr>
            <p:cNvSpPr>
              <a:spLocks noChangeAspect="1"/>
            </p:cNvSpPr>
            <p:nvPr/>
          </p:nvSpPr>
          <p:spPr bwMode="gray">
            <a:xfrm>
              <a:off x="6710734" y="3957263"/>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dirty="0">
                <a:solidFill>
                  <a:srgbClr val="FFFFFF"/>
                </a:solidFill>
                <a:latin typeface="Arial" panose="020B0604020202020204" pitchFamily="34" charset="0"/>
              </a:endParaRPr>
            </a:p>
          </p:txBody>
        </p:sp>
        <p:sp>
          <p:nvSpPr>
            <p:cNvPr id="10" name="Oval 9">
              <a:extLst>
                <a:ext uri="{FF2B5EF4-FFF2-40B4-BE49-F238E27FC236}">
                  <a16:creationId xmlns:a16="http://schemas.microsoft.com/office/drawing/2014/main" id="{B9964FC0-0C8D-4309-9215-E21AD5964D59}"/>
                </a:ext>
              </a:extLst>
            </p:cNvPr>
            <p:cNvSpPr>
              <a:spLocks noChangeAspect="1"/>
            </p:cNvSpPr>
            <p:nvPr/>
          </p:nvSpPr>
          <p:spPr bwMode="gray">
            <a:xfrm>
              <a:off x="7271110" y="2800072"/>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dirty="0">
                <a:solidFill>
                  <a:srgbClr val="FFFFFF"/>
                </a:solidFill>
                <a:latin typeface="Arial" panose="020B0604020202020204" pitchFamily="34" charset="0"/>
              </a:endParaRPr>
            </a:p>
          </p:txBody>
        </p:sp>
        <p:pic>
          <p:nvPicPr>
            <p:cNvPr id="11" name="Picture 10">
              <a:extLst>
                <a:ext uri="{FF2B5EF4-FFF2-40B4-BE49-F238E27FC236}">
                  <a16:creationId xmlns:a16="http://schemas.microsoft.com/office/drawing/2014/main" id="{F1CB3990-05DB-45DB-A623-6500F8D26988}"/>
                </a:ext>
              </a:extLst>
            </p:cNvPr>
            <p:cNvPicPr>
              <a:picLocks noChangeAspect="1"/>
            </p:cNvPicPr>
            <p:nvPr/>
          </p:nvPicPr>
          <p:blipFill>
            <a:blip r:embed="rId3"/>
            <a:stretch>
              <a:fillRect/>
            </a:stretch>
          </p:blipFill>
          <p:spPr>
            <a:xfrm>
              <a:off x="5053327" y="1993513"/>
              <a:ext cx="1613330" cy="1767217"/>
            </a:xfrm>
            <a:prstGeom prst="rect">
              <a:avLst/>
            </a:prstGeom>
          </p:spPr>
        </p:pic>
      </p:grpSp>
      <p:sp>
        <p:nvSpPr>
          <p:cNvPr id="12" name="TextBox 11">
            <a:extLst>
              <a:ext uri="{FF2B5EF4-FFF2-40B4-BE49-F238E27FC236}">
                <a16:creationId xmlns:a16="http://schemas.microsoft.com/office/drawing/2014/main" id="{8DE5BD29-07DC-4340-B144-A91D4CC1B0FB}"/>
              </a:ext>
            </a:extLst>
          </p:cNvPr>
          <p:cNvSpPr txBox="1"/>
          <p:nvPr/>
        </p:nvSpPr>
        <p:spPr>
          <a:xfrm>
            <a:off x="209006" y="254726"/>
            <a:ext cx="8268788" cy="369332"/>
          </a:xfrm>
          <a:prstGeom prst="rect">
            <a:avLst/>
          </a:prstGeom>
          <a:noFill/>
        </p:spPr>
        <p:txBody>
          <a:bodyPr wrap="square" rtlCol="0">
            <a:spAutoFit/>
          </a:bodyPr>
          <a:lstStyle/>
          <a:p>
            <a:pPr algn="ctr"/>
            <a:r>
              <a:rPr lang="en-US" b="1" dirty="0">
                <a:solidFill>
                  <a:schemeClr val="bg1"/>
                </a:solidFill>
              </a:rPr>
              <a:t>Four Types of Exercise</a:t>
            </a:r>
          </a:p>
        </p:txBody>
      </p:sp>
      <p:pic>
        <p:nvPicPr>
          <p:cNvPr id="13" name="Picture 12">
            <a:extLst>
              <a:ext uri="{FF2B5EF4-FFF2-40B4-BE49-F238E27FC236}">
                <a16:creationId xmlns:a16="http://schemas.microsoft.com/office/drawing/2014/main" id="{08B92AA4-096D-4CFB-ABDC-4627A2C24654}"/>
              </a:ext>
            </a:extLst>
          </p:cNvPr>
          <p:cNvPicPr>
            <a:picLocks noChangeAspect="1"/>
          </p:cNvPicPr>
          <p:nvPr/>
        </p:nvPicPr>
        <p:blipFill>
          <a:blip r:embed="rId4"/>
          <a:stretch>
            <a:fillRect/>
          </a:stretch>
        </p:blipFill>
        <p:spPr>
          <a:xfrm>
            <a:off x="1100300" y="654993"/>
            <a:ext cx="473774" cy="647560"/>
          </a:xfrm>
          <a:prstGeom prst="rect">
            <a:avLst/>
          </a:prstGeom>
        </p:spPr>
      </p:pic>
      <p:sp>
        <p:nvSpPr>
          <p:cNvPr id="14" name="TextBox 13">
            <a:extLst>
              <a:ext uri="{FF2B5EF4-FFF2-40B4-BE49-F238E27FC236}">
                <a16:creationId xmlns:a16="http://schemas.microsoft.com/office/drawing/2014/main" id="{9BC6F6D3-D404-4CC2-BA5F-6A51C5243D57}"/>
              </a:ext>
            </a:extLst>
          </p:cNvPr>
          <p:cNvSpPr txBox="1"/>
          <p:nvPr/>
        </p:nvSpPr>
        <p:spPr>
          <a:xfrm>
            <a:off x="450862" y="1341665"/>
            <a:ext cx="2102802" cy="307777"/>
          </a:xfrm>
          <a:prstGeom prst="rect">
            <a:avLst/>
          </a:prstGeom>
          <a:noFill/>
        </p:spPr>
        <p:txBody>
          <a:bodyPr wrap="square" rtlCol="0">
            <a:spAutoFit/>
          </a:bodyPr>
          <a:lstStyle/>
          <a:p>
            <a:pPr algn="ctr">
              <a:spcBef>
                <a:spcPts val="600"/>
              </a:spcBef>
            </a:pPr>
            <a:r>
              <a:rPr lang="en-US" sz="1400" b="1" dirty="0">
                <a:solidFill>
                  <a:schemeClr val="bg1"/>
                </a:solidFill>
              </a:rPr>
              <a:t>Endurance Exercises</a:t>
            </a:r>
          </a:p>
        </p:txBody>
      </p:sp>
      <p:sp>
        <p:nvSpPr>
          <p:cNvPr id="15" name="TextBox 14">
            <a:extLst>
              <a:ext uri="{FF2B5EF4-FFF2-40B4-BE49-F238E27FC236}">
                <a16:creationId xmlns:a16="http://schemas.microsoft.com/office/drawing/2014/main" id="{69FAE9F5-125C-4B11-92E4-BEDE3BB4916A}"/>
              </a:ext>
            </a:extLst>
          </p:cNvPr>
          <p:cNvSpPr txBox="1"/>
          <p:nvPr/>
        </p:nvSpPr>
        <p:spPr>
          <a:xfrm>
            <a:off x="115824" y="1735532"/>
            <a:ext cx="2820853" cy="109260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100" dirty="0">
                <a:solidFill>
                  <a:schemeClr val="bg1"/>
                </a:solidFill>
              </a:rPr>
              <a:t>Commonly called Aerobic exercises =&gt; increases breathing an heart rate</a:t>
            </a:r>
          </a:p>
          <a:p>
            <a:pPr marL="285750" indent="-285750">
              <a:spcBef>
                <a:spcPts val="600"/>
              </a:spcBef>
              <a:buFont typeface="Arial" panose="020B0604020202020204" pitchFamily="34" charset="0"/>
              <a:buChar char="•"/>
            </a:pPr>
            <a:r>
              <a:rPr lang="en-US" sz="1100" dirty="0">
                <a:solidFill>
                  <a:schemeClr val="bg1"/>
                </a:solidFill>
              </a:rPr>
              <a:t>Aim for at least 150 minute/week</a:t>
            </a:r>
          </a:p>
          <a:p>
            <a:pPr marL="285750" indent="-285750">
              <a:spcBef>
                <a:spcPts val="600"/>
              </a:spcBef>
              <a:buFont typeface="Arial" panose="020B0604020202020204" pitchFamily="34" charset="0"/>
              <a:buChar char="•"/>
            </a:pPr>
            <a:r>
              <a:rPr lang="en-US" sz="1100" dirty="0">
                <a:solidFill>
                  <a:schemeClr val="bg1"/>
                </a:solidFill>
              </a:rPr>
              <a:t>Try brisk walking, swimming, jogging, cycling, dancing, or classes</a:t>
            </a:r>
            <a:endParaRPr lang="en-US" dirty="0"/>
          </a:p>
        </p:txBody>
      </p:sp>
      <p:pic>
        <p:nvPicPr>
          <p:cNvPr id="16" name="Picture 15">
            <a:extLst>
              <a:ext uri="{FF2B5EF4-FFF2-40B4-BE49-F238E27FC236}">
                <a16:creationId xmlns:a16="http://schemas.microsoft.com/office/drawing/2014/main" id="{C69B02AB-89E5-4BE5-AED2-4861AC61BAE4}"/>
              </a:ext>
            </a:extLst>
          </p:cNvPr>
          <p:cNvPicPr>
            <a:picLocks noChangeAspect="1"/>
          </p:cNvPicPr>
          <p:nvPr/>
        </p:nvPicPr>
        <p:blipFill>
          <a:blip r:embed="rId5"/>
          <a:stretch>
            <a:fillRect/>
          </a:stretch>
        </p:blipFill>
        <p:spPr>
          <a:xfrm>
            <a:off x="1542148" y="3006846"/>
            <a:ext cx="975543" cy="605509"/>
          </a:xfrm>
          <a:prstGeom prst="rect">
            <a:avLst/>
          </a:prstGeom>
        </p:spPr>
      </p:pic>
      <p:sp>
        <p:nvSpPr>
          <p:cNvPr id="17" name="TextBox 16">
            <a:extLst>
              <a:ext uri="{FF2B5EF4-FFF2-40B4-BE49-F238E27FC236}">
                <a16:creationId xmlns:a16="http://schemas.microsoft.com/office/drawing/2014/main" id="{5E81CC3E-B6D4-492B-9EC3-978194CE2A73}"/>
              </a:ext>
            </a:extLst>
          </p:cNvPr>
          <p:cNvSpPr txBox="1"/>
          <p:nvPr/>
        </p:nvSpPr>
        <p:spPr>
          <a:xfrm>
            <a:off x="920931" y="3612355"/>
            <a:ext cx="2181498" cy="307777"/>
          </a:xfrm>
          <a:prstGeom prst="rect">
            <a:avLst/>
          </a:prstGeom>
          <a:noFill/>
        </p:spPr>
        <p:txBody>
          <a:bodyPr wrap="square" rtlCol="0">
            <a:spAutoFit/>
          </a:bodyPr>
          <a:lstStyle/>
          <a:p>
            <a:pPr algn="ctr">
              <a:spcBef>
                <a:spcPts val="600"/>
              </a:spcBef>
            </a:pPr>
            <a:r>
              <a:rPr lang="en-US" sz="1400" b="1" dirty="0">
                <a:solidFill>
                  <a:schemeClr val="bg1"/>
                </a:solidFill>
              </a:rPr>
              <a:t>Strength Exercises</a:t>
            </a:r>
          </a:p>
        </p:txBody>
      </p:sp>
      <p:sp>
        <p:nvSpPr>
          <p:cNvPr id="19" name="TextBox 18">
            <a:extLst>
              <a:ext uri="{FF2B5EF4-FFF2-40B4-BE49-F238E27FC236}">
                <a16:creationId xmlns:a16="http://schemas.microsoft.com/office/drawing/2014/main" id="{F3D55DA9-328B-4D7E-8896-98C0EDC4844F}"/>
              </a:ext>
            </a:extLst>
          </p:cNvPr>
          <p:cNvSpPr txBox="1"/>
          <p:nvPr/>
        </p:nvSpPr>
        <p:spPr>
          <a:xfrm>
            <a:off x="450862" y="3990703"/>
            <a:ext cx="3317771" cy="136960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100" dirty="0">
                <a:solidFill>
                  <a:schemeClr val="bg1"/>
                </a:solidFill>
              </a:rPr>
              <a:t>Also called resistance training</a:t>
            </a:r>
          </a:p>
          <a:p>
            <a:pPr marL="285750" indent="-285750">
              <a:spcBef>
                <a:spcPts val="600"/>
              </a:spcBef>
              <a:buFont typeface="Arial" panose="020B0604020202020204" pitchFamily="34" charset="0"/>
              <a:buChar char="•"/>
            </a:pPr>
            <a:r>
              <a:rPr lang="en-US" sz="1100" dirty="0">
                <a:solidFill>
                  <a:schemeClr val="bg1"/>
                </a:solidFill>
              </a:rPr>
              <a:t>Incorporate this into your daily exercise routine</a:t>
            </a:r>
          </a:p>
          <a:p>
            <a:pPr marL="285750" indent="-285750">
              <a:spcBef>
                <a:spcPts val="600"/>
              </a:spcBef>
              <a:buFont typeface="Arial" panose="020B0604020202020204" pitchFamily="34" charset="0"/>
              <a:buChar char="•"/>
            </a:pPr>
            <a:r>
              <a:rPr lang="en-US" sz="1100" dirty="0">
                <a:solidFill>
                  <a:schemeClr val="bg1"/>
                </a:solidFill>
              </a:rPr>
              <a:t>Try lifting weights, doing push-ups, squatting, or using a resistance band</a:t>
            </a:r>
          </a:p>
          <a:p>
            <a:endParaRPr lang="en-US" dirty="0"/>
          </a:p>
        </p:txBody>
      </p:sp>
      <p:pic>
        <p:nvPicPr>
          <p:cNvPr id="20" name="Picture 19">
            <a:extLst>
              <a:ext uri="{FF2B5EF4-FFF2-40B4-BE49-F238E27FC236}">
                <a16:creationId xmlns:a16="http://schemas.microsoft.com/office/drawing/2014/main" id="{E72885A5-E145-482D-9472-CEAEAD0DF6B2}"/>
              </a:ext>
            </a:extLst>
          </p:cNvPr>
          <p:cNvPicPr>
            <a:picLocks noChangeAspect="1"/>
          </p:cNvPicPr>
          <p:nvPr/>
        </p:nvPicPr>
        <p:blipFill>
          <a:blip r:embed="rId6"/>
          <a:stretch>
            <a:fillRect/>
          </a:stretch>
        </p:blipFill>
        <p:spPr>
          <a:xfrm>
            <a:off x="7169356" y="604362"/>
            <a:ext cx="522987" cy="647560"/>
          </a:xfrm>
          <a:prstGeom prst="rect">
            <a:avLst/>
          </a:prstGeom>
        </p:spPr>
      </p:pic>
      <p:sp>
        <p:nvSpPr>
          <p:cNvPr id="21" name="TextBox 20">
            <a:extLst>
              <a:ext uri="{FF2B5EF4-FFF2-40B4-BE49-F238E27FC236}">
                <a16:creationId xmlns:a16="http://schemas.microsoft.com/office/drawing/2014/main" id="{CA6D25AD-4FCE-4728-9A21-87B900957A2F}"/>
              </a:ext>
            </a:extLst>
          </p:cNvPr>
          <p:cNvSpPr txBox="1"/>
          <p:nvPr/>
        </p:nvSpPr>
        <p:spPr>
          <a:xfrm>
            <a:off x="6399894" y="1291845"/>
            <a:ext cx="2198939" cy="307777"/>
          </a:xfrm>
          <a:prstGeom prst="rect">
            <a:avLst/>
          </a:prstGeom>
          <a:noFill/>
        </p:spPr>
        <p:txBody>
          <a:bodyPr wrap="square" rtlCol="0">
            <a:spAutoFit/>
          </a:bodyPr>
          <a:lstStyle/>
          <a:p>
            <a:pPr algn="ctr">
              <a:spcBef>
                <a:spcPts val="600"/>
              </a:spcBef>
            </a:pPr>
            <a:r>
              <a:rPr lang="en-US" sz="1400" b="1" dirty="0">
                <a:solidFill>
                  <a:schemeClr val="bg1"/>
                </a:solidFill>
              </a:rPr>
              <a:t>Flexibility Exercises</a:t>
            </a:r>
          </a:p>
        </p:txBody>
      </p:sp>
      <p:sp>
        <p:nvSpPr>
          <p:cNvPr id="22" name="TextBox 21">
            <a:extLst>
              <a:ext uri="{FF2B5EF4-FFF2-40B4-BE49-F238E27FC236}">
                <a16:creationId xmlns:a16="http://schemas.microsoft.com/office/drawing/2014/main" id="{DAF0E494-4B17-4D33-8AA3-6069751655BD}"/>
              </a:ext>
            </a:extLst>
          </p:cNvPr>
          <p:cNvSpPr txBox="1"/>
          <p:nvPr/>
        </p:nvSpPr>
        <p:spPr>
          <a:xfrm>
            <a:off x="6072365" y="1735532"/>
            <a:ext cx="2955811" cy="126188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100" dirty="0">
                <a:solidFill>
                  <a:schemeClr val="bg1"/>
                </a:solidFill>
              </a:rPr>
              <a:t>Also referred to as stretching</a:t>
            </a:r>
          </a:p>
          <a:p>
            <a:pPr marL="285750" indent="-285750">
              <a:spcBef>
                <a:spcPts val="600"/>
              </a:spcBef>
              <a:buFont typeface="Arial" panose="020B0604020202020204" pitchFamily="34" charset="0"/>
              <a:buChar char="•"/>
            </a:pPr>
            <a:r>
              <a:rPr lang="en-US" sz="1100" dirty="0">
                <a:solidFill>
                  <a:schemeClr val="bg1"/>
                </a:solidFill>
              </a:rPr>
              <a:t>Aim for a program of stretching every day or at least three to four times a week</a:t>
            </a:r>
          </a:p>
          <a:p>
            <a:pPr marL="285750" indent="-285750">
              <a:spcBef>
                <a:spcPts val="600"/>
              </a:spcBef>
              <a:buFont typeface="Arial" panose="020B0604020202020204" pitchFamily="34" charset="0"/>
              <a:buChar char="•"/>
            </a:pPr>
            <a:r>
              <a:rPr lang="en-US" sz="1100" dirty="0">
                <a:solidFill>
                  <a:schemeClr val="bg1"/>
                </a:solidFill>
              </a:rPr>
              <a:t>Try neck rolls, shoulder rolls, hamstring stretches and ankle rolls</a:t>
            </a:r>
            <a:endParaRPr lang="en-US" dirty="0"/>
          </a:p>
        </p:txBody>
      </p:sp>
      <p:pic>
        <p:nvPicPr>
          <p:cNvPr id="23" name="Picture 22">
            <a:extLst>
              <a:ext uri="{FF2B5EF4-FFF2-40B4-BE49-F238E27FC236}">
                <a16:creationId xmlns:a16="http://schemas.microsoft.com/office/drawing/2014/main" id="{7F8DB05F-1E43-414D-94A6-53A3EB6E2F7F}"/>
              </a:ext>
            </a:extLst>
          </p:cNvPr>
          <p:cNvPicPr>
            <a:picLocks noChangeAspect="1"/>
          </p:cNvPicPr>
          <p:nvPr/>
        </p:nvPicPr>
        <p:blipFill>
          <a:blip r:embed="rId7"/>
          <a:stretch>
            <a:fillRect/>
          </a:stretch>
        </p:blipFill>
        <p:spPr>
          <a:xfrm>
            <a:off x="5764889" y="3040876"/>
            <a:ext cx="849753" cy="665888"/>
          </a:xfrm>
          <a:prstGeom prst="rect">
            <a:avLst/>
          </a:prstGeom>
        </p:spPr>
      </p:pic>
      <p:sp>
        <p:nvSpPr>
          <p:cNvPr id="24" name="TextBox 23">
            <a:extLst>
              <a:ext uri="{FF2B5EF4-FFF2-40B4-BE49-F238E27FC236}">
                <a16:creationId xmlns:a16="http://schemas.microsoft.com/office/drawing/2014/main" id="{3F188BCF-812A-4D5D-86C6-55E56FF5DB77}"/>
              </a:ext>
            </a:extLst>
          </p:cNvPr>
          <p:cNvSpPr txBox="1"/>
          <p:nvPr/>
        </p:nvSpPr>
        <p:spPr>
          <a:xfrm>
            <a:off x="5375369" y="3756932"/>
            <a:ext cx="2166518" cy="307777"/>
          </a:xfrm>
          <a:prstGeom prst="rect">
            <a:avLst/>
          </a:prstGeom>
          <a:noFill/>
        </p:spPr>
        <p:txBody>
          <a:bodyPr wrap="square" rtlCol="0">
            <a:spAutoFit/>
          </a:bodyPr>
          <a:lstStyle/>
          <a:p>
            <a:r>
              <a:rPr lang="en-US" sz="1400" b="1" dirty="0">
                <a:solidFill>
                  <a:schemeClr val="bg1"/>
                </a:solidFill>
              </a:rPr>
              <a:t>Balance Exercises</a:t>
            </a:r>
            <a:endParaRPr lang="en-US" dirty="0"/>
          </a:p>
        </p:txBody>
      </p:sp>
      <p:sp>
        <p:nvSpPr>
          <p:cNvPr id="25" name="TextBox 24">
            <a:extLst>
              <a:ext uri="{FF2B5EF4-FFF2-40B4-BE49-F238E27FC236}">
                <a16:creationId xmlns:a16="http://schemas.microsoft.com/office/drawing/2014/main" id="{84184006-30ED-416D-A1E1-8F9052ED1BF2}"/>
              </a:ext>
            </a:extLst>
          </p:cNvPr>
          <p:cNvSpPr txBox="1"/>
          <p:nvPr/>
        </p:nvSpPr>
        <p:spPr>
          <a:xfrm>
            <a:off x="4624251" y="4089753"/>
            <a:ext cx="4403925" cy="92333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100" dirty="0">
                <a:solidFill>
                  <a:schemeClr val="bg1"/>
                </a:solidFill>
              </a:rPr>
              <a:t>Helps to improve stability and prevent falls</a:t>
            </a:r>
          </a:p>
          <a:p>
            <a:pPr marL="285750" indent="-285750">
              <a:spcBef>
                <a:spcPts val="600"/>
              </a:spcBef>
              <a:buFont typeface="Arial" panose="020B0604020202020204" pitchFamily="34" charset="0"/>
              <a:buChar char="•"/>
            </a:pPr>
            <a:r>
              <a:rPr lang="en-US" sz="1100" dirty="0">
                <a:solidFill>
                  <a:schemeClr val="bg1"/>
                </a:solidFill>
              </a:rPr>
              <a:t>Aim for completing balance exercises twice a week</a:t>
            </a:r>
          </a:p>
          <a:p>
            <a:pPr marL="285750" indent="-285750">
              <a:spcBef>
                <a:spcPts val="600"/>
              </a:spcBef>
              <a:buFont typeface="Arial" panose="020B0604020202020204" pitchFamily="34" charset="0"/>
              <a:buChar char="•"/>
            </a:pPr>
            <a:r>
              <a:rPr lang="en-US" sz="1100" dirty="0">
                <a:solidFill>
                  <a:schemeClr val="bg1"/>
                </a:solidFill>
              </a:rPr>
              <a:t>Try standing on one foot, lifting your leg out to the side or behind you</a:t>
            </a:r>
            <a:endParaRPr lang="en-US" dirty="0"/>
          </a:p>
        </p:txBody>
      </p:sp>
    </p:spTree>
    <p:extLst>
      <p:ext uri="{BB962C8B-B14F-4D97-AF65-F5344CB8AC3E}">
        <p14:creationId xmlns:p14="http://schemas.microsoft.com/office/powerpoint/2010/main" val="308833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601D6DB-97CE-48F9-AE37-764B251179C9}" type="slidenum">
              <a:rPr lang="en-US" altLang="en-US" smtClean="0"/>
              <a:pPr/>
              <a:t>8</a:t>
            </a:fld>
            <a:endParaRPr lang="en-US" altLang="en-US" dirty="0"/>
          </a:p>
        </p:txBody>
      </p:sp>
      <p:sp>
        <p:nvSpPr>
          <p:cNvPr id="3" name="Rectangle 2">
            <a:extLst>
              <a:ext uri="{FF2B5EF4-FFF2-40B4-BE49-F238E27FC236}">
                <a16:creationId xmlns:a16="http://schemas.microsoft.com/office/drawing/2014/main" id="{C308F641-F7C9-4B43-A0CC-4E36F03DFFB5}"/>
              </a:ext>
            </a:extLst>
          </p:cNvPr>
          <p:cNvSpPr/>
          <p:nvPr/>
        </p:nvSpPr>
        <p:spPr>
          <a:xfrm>
            <a:off x="339636" y="264370"/>
            <a:ext cx="4635572" cy="553998"/>
          </a:xfrm>
          <a:prstGeom prst="rect">
            <a:avLst/>
          </a:prstGeom>
        </p:spPr>
        <p:txBody>
          <a:bodyPr wrap="square">
            <a:spAutoFit/>
          </a:bodyPr>
          <a:lstStyle/>
          <a:p>
            <a:r>
              <a:rPr lang="en-US" sz="3000" b="1" dirty="0"/>
              <a:t>What’s Next?*</a:t>
            </a:r>
          </a:p>
        </p:txBody>
      </p:sp>
      <p:grpSp>
        <p:nvGrpSpPr>
          <p:cNvPr id="19" name="Group 18">
            <a:extLst>
              <a:ext uri="{FF2B5EF4-FFF2-40B4-BE49-F238E27FC236}">
                <a16:creationId xmlns:a16="http://schemas.microsoft.com/office/drawing/2014/main" id="{F2733DDE-583F-4F88-91DA-280C7994FB41}"/>
              </a:ext>
            </a:extLst>
          </p:cNvPr>
          <p:cNvGrpSpPr/>
          <p:nvPr/>
        </p:nvGrpSpPr>
        <p:grpSpPr>
          <a:xfrm>
            <a:off x="3535731" y="1260831"/>
            <a:ext cx="2303366" cy="2357580"/>
            <a:chOff x="2410108" y="1976274"/>
            <a:chExt cx="3163184" cy="3289604"/>
          </a:xfrm>
        </p:grpSpPr>
        <p:sp>
          <p:nvSpPr>
            <p:cNvPr id="20" name="Rectangle 46">
              <a:extLst>
                <a:ext uri="{FF2B5EF4-FFF2-40B4-BE49-F238E27FC236}">
                  <a16:creationId xmlns:a16="http://schemas.microsoft.com/office/drawing/2014/main" id="{DEC4E0E4-1DB6-478A-9B67-ECE072C56EAD}"/>
                </a:ext>
              </a:extLst>
            </p:cNvPr>
            <p:cNvSpPr/>
            <p:nvPr/>
          </p:nvSpPr>
          <p:spPr bwMode="gray">
            <a:xfrm flipV="1">
              <a:off x="2410108" y="1976274"/>
              <a:ext cx="3163184" cy="803652"/>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1" name="Rectangle 46">
              <a:extLst>
                <a:ext uri="{FF2B5EF4-FFF2-40B4-BE49-F238E27FC236}">
                  <a16:creationId xmlns:a16="http://schemas.microsoft.com/office/drawing/2014/main" id="{DE2A7B09-7D79-4020-995D-479066D7DB5C}"/>
                </a:ext>
              </a:extLst>
            </p:cNvPr>
            <p:cNvSpPr/>
            <p:nvPr/>
          </p:nvSpPr>
          <p:spPr bwMode="gray">
            <a:xfrm flipV="1">
              <a:off x="2410108" y="2836589"/>
              <a:ext cx="3163184" cy="428793"/>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grpSp>
          <p:nvGrpSpPr>
            <p:cNvPr id="22" name="Group 21">
              <a:extLst>
                <a:ext uri="{FF2B5EF4-FFF2-40B4-BE49-F238E27FC236}">
                  <a16:creationId xmlns:a16="http://schemas.microsoft.com/office/drawing/2014/main" id="{DCD18AB2-262F-4B00-9EC5-C870CC532F6D}"/>
                </a:ext>
              </a:extLst>
            </p:cNvPr>
            <p:cNvGrpSpPr/>
            <p:nvPr/>
          </p:nvGrpSpPr>
          <p:grpSpPr bwMode="gray">
            <a:xfrm>
              <a:off x="2410108" y="3621076"/>
              <a:ext cx="3163184" cy="1644802"/>
              <a:chOff x="3104266" y="3652178"/>
              <a:chExt cx="3163184" cy="1644802"/>
            </a:xfrm>
          </p:grpSpPr>
          <p:cxnSp>
            <p:nvCxnSpPr>
              <p:cNvPr id="23" name="Straight Connector 22">
                <a:extLst>
                  <a:ext uri="{FF2B5EF4-FFF2-40B4-BE49-F238E27FC236}">
                    <a16:creationId xmlns:a16="http://schemas.microsoft.com/office/drawing/2014/main" id="{18ACDE13-19BA-48AC-96A9-4FD134B4ADCF}"/>
                  </a:ext>
                </a:extLst>
              </p:cNvPr>
              <p:cNvCxnSpPr/>
              <p:nvPr/>
            </p:nvCxnSpPr>
            <p:spPr bwMode="gray">
              <a:xfrm>
                <a:off x="3104266" y="3652178"/>
                <a:ext cx="3163184" cy="0"/>
              </a:xfrm>
              <a:prstGeom prst="line">
                <a:avLst/>
              </a:prstGeom>
              <a:ln w="19050" cap="rnd">
                <a:solidFill>
                  <a:schemeClr val="accent6"/>
                </a:solidFill>
                <a:round/>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24" name="Rectangle 46">
                <a:extLst>
                  <a:ext uri="{FF2B5EF4-FFF2-40B4-BE49-F238E27FC236}">
                    <a16:creationId xmlns:a16="http://schemas.microsoft.com/office/drawing/2014/main" id="{C6FFD94C-1DE8-4E6D-B215-EEBE343A156C}"/>
                  </a:ext>
                </a:extLst>
              </p:cNvPr>
              <p:cNvSpPr/>
              <p:nvPr/>
            </p:nvSpPr>
            <p:spPr bwMode="gray">
              <a:xfrm>
                <a:off x="3104266" y="4007872"/>
                <a:ext cx="3163184" cy="428793"/>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5" name="Rectangle 46">
                <a:extLst>
                  <a:ext uri="{FF2B5EF4-FFF2-40B4-BE49-F238E27FC236}">
                    <a16:creationId xmlns:a16="http://schemas.microsoft.com/office/drawing/2014/main" id="{BE3BCFC7-0502-42FB-A07D-EE0613956A1C}"/>
                  </a:ext>
                </a:extLst>
              </p:cNvPr>
              <p:cNvSpPr/>
              <p:nvPr/>
            </p:nvSpPr>
            <p:spPr bwMode="gray">
              <a:xfrm>
                <a:off x="3104266" y="4493328"/>
                <a:ext cx="3163184" cy="803652"/>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grpSp>
      </p:grpSp>
      <p:grpSp>
        <p:nvGrpSpPr>
          <p:cNvPr id="27" name="Group 26">
            <a:extLst>
              <a:ext uri="{FF2B5EF4-FFF2-40B4-BE49-F238E27FC236}">
                <a16:creationId xmlns:a16="http://schemas.microsoft.com/office/drawing/2014/main" id="{55AC4ED6-23BB-4CDA-9213-26CE07D603C1}"/>
              </a:ext>
            </a:extLst>
          </p:cNvPr>
          <p:cNvGrpSpPr/>
          <p:nvPr/>
        </p:nvGrpSpPr>
        <p:grpSpPr>
          <a:xfrm>
            <a:off x="1027651" y="1009158"/>
            <a:ext cx="3098102" cy="2966029"/>
            <a:chOff x="4305674" y="1383391"/>
            <a:chExt cx="3098102" cy="2966029"/>
          </a:xfrm>
        </p:grpSpPr>
        <p:sp>
          <p:nvSpPr>
            <p:cNvPr id="28" name="Oval 27">
              <a:extLst>
                <a:ext uri="{FF2B5EF4-FFF2-40B4-BE49-F238E27FC236}">
                  <a16:creationId xmlns:a16="http://schemas.microsoft.com/office/drawing/2014/main" id="{787B3E87-5AA8-4F8A-B076-57487A134941}"/>
                </a:ext>
              </a:extLst>
            </p:cNvPr>
            <p:cNvSpPr/>
            <p:nvPr/>
          </p:nvSpPr>
          <p:spPr bwMode="gray">
            <a:xfrm>
              <a:off x="4642869" y="1666218"/>
              <a:ext cx="2423711" cy="242371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9" name="Oval 28">
              <a:extLst>
                <a:ext uri="{FF2B5EF4-FFF2-40B4-BE49-F238E27FC236}">
                  <a16:creationId xmlns:a16="http://schemas.microsoft.com/office/drawing/2014/main" id="{7DF034DA-34DA-41E6-83DB-4BD0A9C6E335}"/>
                </a:ext>
              </a:extLst>
            </p:cNvPr>
            <p:cNvSpPr>
              <a:spLocks noChangeAspect="1"/>
            </p:cNvSpPr>
            <p:nvPr/>
          </p:nvSpPr>
          <p:spPr bwMode="gray">
            <a:xfrm>
              <a:off x="4371713" y="1383391"/>
              <a:ext cx="2966028" cy="2966029"/>
            </a:xfrm>
            <a:prstGeom prst="ellips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2345" tIns="31173" rIns="62345" bIns="31173" numCol="1" spcCol="0" rtlCol="0" fromWordArt="0" anchor="ctr" anchorCtr="0" forceAA="0" compatLnSpc="1">
              <a:prstTxWarp prst="textNoShape">
                <a:avLst/>
              </a:prstTxWarp>
              <a:noAutofit/>
            </a:bodyPr>
            <a:lstStyle/>
            <a:p>
              <a:pPr algn="ctr"/>
              <a:endParaRPr lang="en-US" sz="1227" dirty="0"/>
            </a:p>
          </p:txBody>
        </p:sp>
        <p:sp>
          <p:nvSpPr>
            <p:cNvPr id="30" name="Oval 29">
              <a:extLst>
                <a:ext uri="{FF2B5EF4-FFF2-40B4-BE49-F238E27FC236}">
                  <a16:creationId xmlns:a16="http://schemas.microsoft.com/office/drawing/2014/main" id="{577664F5-7B9D-4DA5-8CC3-5F9627CE9976}"/>
                </a:ext>
              </a:extLst>
            </p:cNvPr>
            <p:cNvSpPr>
              <a:spLocks noChangeAspect="1"/>
            </p:cNvSpPr>
            <p:nvPr/>
          </p:nvSpPr>
          <p:spPr bwMode="gray">
            <a:xfrm>
              <a:off x="4305674" y="2800072"/>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dirty="0">
                <a:solidFill>
                  <a:srgbClr val="FFFFFF"/>
                </a:solidFill>
                <a:latin typeface="Arial" panose="020B0604020202020204" pitchFamily="34" charset="0"/>
              </a:endParaRPr>
            </a:p>
          </p:txBody>
        </p:sp>
        <p:sp>
          <p:nvSpPr>
            <p:cNvPr id="31" name="Oval 30">
              <a:extLst>
                <a:ext uri="{FF2B5EF4-FFF2-40B4-BE49-F238E27FC236}">
                  <a16:creationId xmlns:a16="http://schemas.microsoft.com/office/drawing/2014/main" id="{08E5A971-80A3-4811-9540-F06E265D34A2}"/>
                </a:ext>
              </a:extLst>
            </p:cNvPr>
            <p:cNvSpPr>
              <a:spLocks noChangeAspect="1"/>
            </p:cNvSpPr>
            <p:nvPr/>
          </p:nvSpPr>
          <p:spPr bwMode="gray">
            <a:xfrm>
              <a:off x="4860505" y="3957263"/>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dirty="0">
                <a:solidFill>
                  <a:srgbClr val="FFFFFF"/>
                </a:solidFill>
                <a:latin typeface="Arial" panose="020B0604020202020204" pitchFamily="34" charset="0"/>
              </a:endParaRPr>
            </a:p>
          </p:txBody>
        </p:sp>
        <p:sp>
          <p:nvSpPr>
            <p:cNvPr id="32" name="Oval 31">
              <a:extLst>
                <a:ext uri="{FF2B5EF4-FFF2-40B4-BE49-F238E27FC236}">
                  <a16:creationId xmlns:a16="http://schemas.microsoft.com/office/drawing/2014/main" id="{D0F39C2D-62BC-4782-B49A-A3C7812298F9}"/>
                </a:ext>
              </a:extLst>
            </p:cNvPr>
            <p:cNvSpPr>
              <a:spLocks noChangeAspect="1"/>
            </p:cNvSpPr>
            <p:nvPr/>
          </p:nvSpPr>
          <p:spPr bwMode="gray">
            <a:xfrm>
              <a:off x="6710734" y="3957263"/>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dirty="0">
                <a:solidFill>
                  <a:srgbClr val="FFFFFF"/>
                </a:solidFill>
                <a:latin typeface="Arial" panose="020B0604020202020204" pitchFamily="34" charset="0"/>
              </a:endParaRPr>
            </a:p>
          </p:txBody>
        </p:sp>
        <p:sp>
          <p:nvSpPr>
            <p:cNvPr id="33" name="Oval 32">
              <a:extLst>
                <a:ext uri="{FF2B5EF4-FFF2-40B4-BE49-F238E27FC236}">
                  <a16:creationId xmlns:a16="http://schemas.microsoft.com/office/drawing/2014/main" id="{79BD14B8-344E-4C01-A71A-50AA086AECC7}"/>
                </a:ext>
              </a:extLst>
            </p:cNvPr>
            <p:cNvSpPr>
              <a:spLocks noChangeAspect="1"/>
            </p:cNvSpPr>
            <p:nvPr/>
          </p:nvSpPr>
          <p:spPr bwMode="gray">
            <a:xfrm>
              <a:off x="7271110" y="2800072"/>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dirty="0">
                <a:solidFill>
                  <a:srgbClr val="FFFFFF"/>
                </a:solidFill>
                <a:latin typeface="Arial" panose="020B0604020202020204" pitchFamily="34" charset="0"/>
              </a:endParaRPr>
            </a:p>
          </p:txBody>
        </p:sp>
        <p:pic>
          <p:nvPicPr>
            <p:cNvPr id="34" name="Picture 33">
              <a:extLst>
                <a:ext uri="{FF2B5EF4-FFF2-40B4-BE49-F238E27FC236}">
                  <a16:creationId xmlns:a16="http://schemas.microsoft.com/office/drawing/2014/main" id="{4EF8A7FB-8700-429B-B882-36CDFB9261F8}"/>
                </a:ext>
              </a:extLst>
            </p:cNvPr>
            <p:cNvPicPr>
              <a:picLocks noChangeAspect="1"/>
            </p:cNvPicPr>
            <p:nvPr/>
          </p:nvPicPr>
          <p:blipFill>
            <a:blip r:embed="rId3"/>
            <a:stretch>
              <a:fillRect/>
            </a:stretch>
          </p:blipFill>
          <p:spPr>
            <a:xfrm>
              <a:off x="5053327" y="1993513"/>
              <a:ext cx="1613330" cy="1767217"/>
            </a:xfrm>
            <a:prstGeom prst="rect">
              <a:avLst/>
            </a:prstGeom>
          </p:spPr>
        </p:pic>
      </p:grpSp>
      <p:sp>
        <p:nvSpPr>
          <p:cNvPr id="35" name="Rectangle 34">
            <a:extLst>
              <a:ext uri="{FF2B5EF4-FFF2-40B4-BE49-F238E27FC236}">
                <a16:creationId xmlns:a16="http://schemas.microsoft.com/office/drawing/2014/main" id="{648AA191-E9A7-4833-8F79-AD90BC98DD12}"/>
              </a:ext>
            </a:extLst>
          </p:cNvPr>
          <p:cNvSpPr/>
          <p:nvPr/>
        </p:nvSpPr>
        <p:spPr bwMode="gray">
          <a:xfrm>
            <a:off x="6033567" y="891340"/>
            <a:ext cx="2670258" cy="3223096"/>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36" name="Picture 35">
            <a:extLst>
              <a:ext uri="{FF2B5EF4-FFF2-40B4-BE49-F238E27FC236}">
                <a16:creationId xmlns:a16="http://schemas.microsoft.com/office/drawing/2014/main" id="{7408B932-A41B-4392-9932-3223119EE503}"/>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604" y="1058606"/>
            <a:ext cx="548640" cy="548640"/>
          </a:xfrm>
          <a:prstGeom prst="rect">
            <a:avLst/>
          </a:prstGeom>
        </p:spPr>
      </p:pic>
      <p:pic>
        <p:nvPicPr>
          <p:cNvPr id="37" name="Picture 36">
            <a:extLst>
              <a:ext uri="{FF2B5EF4-FFF2-40B4-BE49-F238E27FC236}">
                <a16:creationId xmlns:a16="http://schemas.microsoft.com/office/drawing/2014/main" id="{7E9B823B-7D60-4CE9-8ED9-42DD6D9FC02A}"/>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075604" y="1644928"/>
            <a:ext cx="548640" cy="548640"/>
          </a:xfrm>
          <a:prstGeom prst="rect">
            <a:avLst/>
          </a:prstGeom>
        </p:spPr>
      </p:pic>
      <p:pic>
        <p:nvPicPr>
          <p:cNvPr id="38" name="Picture 37">
            <a:extLst>
              <a:ext uri="{FF2B5EF4-FFF2-40B4-BE49-F238E27FC236}">
                <a16:creationId xmlns:a16="http://schemas.microsoft.com/office/drawing/2014/main" id="{BB03AF92-E6F8-45F1-9552-7DEB7879A66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6075604" y="2165301"/>
            <a:ext cx="548640" cy="548640"/>
          </a:xfrm>
          <a:prstGeom prst="rect">
            <a:avLst/>
          </a:prstGeom>
        </p:spPr>
      </p:pic>
      <p:pic>
        <p:nvPicPr>
          <p:cNvPr id="39" name="Picture 38">
            <a:extLst>
              <a:ext uri="{FF2B5EF4-FFF2-40B4-BE49-F238E27FC236}">
                <a16:creationId xmlns:a16="http://schemas.microsoft.com/office/drawing/2014/main" id="{215674E0-29BA-4AE6-BA7C-917E1E8217E1}"/>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6075604" y="2697043"/>
            <a:ext cx="609601" cy="609601"/>
          </a:xfrm>
          <a:prstGeom prst="rect">
            <a:avLst/>
          </a:prstGeom>
        </p:spPr>
      </p:pic>
      <p:pic>
        <p:nvPicPr>
          <p:cNvPr id="40" name="Picture 39">
            <a:extLst>
              <a:ext uri="{FF2B5EF4-FFF2-40B4-BE49-F238E27FC236}">
                <a16:creationId xmlns:a16="http://schemas.microsoft.com/office/drawing/2014/main" id="{1F0C70E3-F8D9-4C16-BDF0-E846608E322F}"/>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6007418" y="3375043"/>
            <a:ext cx="548640" cy="548640"/>
          </a:xfrm>
          <a:prstGeom prst="rect">
            <a:avLst/>
          </a:prstGeom>
        </p:spPr>
      </p:pic>
      <p:sp>
        <p:nvSpPr>
          <p:cNvPr id="41" name="TextBox 40">
            <a:extLst>
              <a:ext uri="{FF2B5EF4-FFF2-40B4-BE49-F238E27FC236}">
                <a16:creationId xmlns:a16="http://schemas.microsoft.com/office/drawing/2014/main" id="{EA27B040-28F0-41F8-970F-07DFB3378AFD}"/>
              </a:ext>
            </a:extLst>
          </p:cNvPr>
          <p:cNvSpPr txBox="1"/>
          <p:nvPr/>
        </p:nvSpPr>
        <p:spPr>
          <a:xfrm rot="10800000" flipV="1">
            <a:off x="6788107" y="1019929"/>
            <a:ext cx="1779379" cy="430887"/>
          </a:xfrm>
          <a:prstGeom prst="rect">
            <a:avLst/>
          </a:prstGeom>
          <a:noFill/>
        </p:spPr>
        <p:txBody>
          <a:bodyPr wrap="square" rtlCol="0">
            <a:spAutoFit/>
          </a:bodyPr>
          <a:lstStyle/>
          <a:p>
            <a:r>
              <a:rPr lang="en-US" sz="1100" b="1" dirty="0"/>
              <a:t>Research a regime or create our own*</a:t>
            </a:r>
            <a:endParaRPr lang="en-US" dirty="0"/>
          </a:p>
        </p:txBody>
      </p:sp>
      <p:sp>
        <p:nvSpPr>
          <p:cNvPr id="42" name="TextBox 41">
            <a:extLst>
              <a:ext uri="{FF2B5EF4-FFF2-40B4-BE49-F238E27FC236}">
                <a16:creationId xmlns:a16="http://schemas.microsoft.com/office/drawing/2014/main" id="{BF65B4BA-87E1-4C17-933B-4539CDD8A7C9}"/>
              </a:ext>
            </a:extLst>
          </p:cNvPr>
          <p:cNvSpPr txBox="1"/>
          <p:nvPr/>
        </p:nvSpPr>
        <p:spPr>
          <a:xfrm>
            <a:off x="6790937" y="1644928"/>
            <a:ext cx="1912888" cy="430887"/>
          </a:xfrm>
          <a:prstGeom prst="rect">
            <a:avLst/>
          </a:prstGeom>
          <a:noFill/>
        </p:spPr>
        <p:txBody>
          <a:bodyPr wrap="square" rtlCol="0">
            <a:spAutoFit/>
          </a:bodyPr>
          <a:lstStyle/>
          <a:p>
            <a:pPr>
              <a:spcBef>
                <a:spcPts val="600"/>
              </a:spcBef>
            </a:pPr>
            <a:r>
              <a:rPr lang="en-US" sz="1100" b="1" dirty="0"/>
              <a:t>Get the necessary items (sneakers, clothes, etc.)</a:t>
            </a:r>
          </a:p>
        </p:txBody>
      </p:sp>
      <p:sp>
        <p:nvSpPr>
          <p:cNvPr id="43" name="TextBox 42">
            <a:extLst>
              <a:ext uri="{FF2B5EF4-FFF2-40B4-BE49-F238E27FC236}">
                <a16:creationId xmlns:a16="http://schemas.microsoft.com/office/drawing/2014/main" id="{CA0FDE68-774E-49D6-B99B-0FE3C44541FD}"/>
              </a:ext>
            </a:extLst>
          </p:cNvPr>
          <p:cNvSpPr txBox="1"/>
          <p:nvPr/>
        </p:nvSpPr>
        <p:spPr>
          <a:xfrm>
            <a:off x="6834266" y="2296895"/>
            <a:ext cx="1305165" cy="261610"/>
          </a:xfrm>
          <a:prstGeom prst="rect">
            <a:avLst/>
          </a:prstGeom>
          <a:noFill/>
        </p:spPr>
        <p:txBody>
          <a:bodyPr wrap="none" rtlCol="0">
            <a:spAutoFit/>
          </a:bodyPr>
          <a:lstStyle/>
          <a:p>
            <a:r>
              <a:rPr lang="en-US" sz="1100" b="1" dirty="0"/>
              <a:t>Make a schedule</a:t>
            </a:r>
            <a:endParaRPr lang="en-US" dirty="0"/>
          </a:p>
        </p:txBody>
      </p:sp>
      <p:sp>
        <p:nvSpPr>
          <p:cNvPr id="44" name="TextBox 43">
            <a:extLst>
              <a:ext uri="{FF2B5EF4-FFF2-40B4-BE49-F238E27FC236}">
                <a16:creationId xmlns:a16="http://schemas.microsoft.com/office/drawing/2014/main" id="{534E7F90-6CD4-4D5A-9685-F5A56A07D04C}"/>
              </a:ext>
            </a:extLst>
          </p:cNvPr>
          <p:cNvSpPr txBox="1"/>
          <p:nvPr/>
        </p:nvSpPr>
        <p:spPr>
          <a:xfrm>
            <a:off x="6824854" y="2936881"/>
            <a:ext cx="1628498" cy="261610"/>
          </a:xfrm>
          <a:prstGeom prst="rect">
            <a:avLst/>
          </a:prstGeom>
          <a:noFill/>
        </p:spPr>
        <p:txBody>
          <a:bodyPr wrap="square" rtlCol="0">
            <a:spAutoFit/>
          </a:bodyPr>
          <a:lstStyle/>
          <a:p>
            <a:r>
              <a:rPr lang="en-US" sz="1100" b="1" dirty="0"/>
              <a:t>Track your progress</a:t>
            </a:r>
            <a:endParaRPr lang="en-US" dirty="0"/>
          </a:p>
        </p:txBody>
      </p:sp>
      <p:sp>
        <p:nvSpPr>
          <p:cNvPr id="45" name="TextBox 44">
            <a:extLst>
              <a:ext uri="{FF2B5EF4-FFF2-40B4-BE49-F238E27FC236}">
                <a16:creationId xmlns:a16="http://schemas.microsoft.com/office/drawing/2014/main" id="{FCFEAB57-FF01-4EAC-BBEE-DA8E6643C2AB}"/>
              </a:ext>
            </a:extLst>
          </p:cNvPr>
          <p:cNvSpPr txBox="1"/>
          <p:nvPr/>
        </p:nvSpPr>
        <p:spPr>
          <a:xfrm>
            <a:off x="6824853" y="3584891"/>
            <a:ext cx="1669653" cy="261610"/>
          </a:xfrm>
          <a:prstGeom prst="rect">
            <a:avLst/>
          </a:prstGeom>
          <a:noFill/>
        </p:spPr>
        <p:txBody>
          <a:bodyPr wrap="square" rtlCol="0">
            <a:spAutoFit/>
          </a:bodyPr>
          <a:lstStyle/>
          <a:p>
            <a:r>
              <a:rPr lang="en-US" sz="1100" b="1" dirty="0"/>
              <a:t>Make exercise fun</a:t>
            </a:r>
            <a:endParaRPr lang="en-US" dirty="0"/>
          </a:p>
        </p:txBody>
      </p:sp>
      <p:sp>
        <p:nvSpPr>
          <p:cNvPr id="46" name="TextBox 45">
            <a:extLst>
              <a:ext uri="{FF2B5EF4-FFF2-40B4-BE49-F238E27FC236}">
                <a16:creationId xmlns:a16="http://schemas.microsoft.com/office/drawing/2014/main" id="{CB829A79-D5DB-403B-B34A-88FF4F63BC05}"/>
              </a:ext>
            </a:extLst>
          </p:cNvPr>
          <p:cNvSpPr txBox="1"/>
          <p:nvPr/>
        </p:nvSpPr>
        <p:spPr>
          <a:xfrm>
            <a:off x="4338395" y="4194256"/>
            <a:ext cx="4678790" cy="276999"/>
          </a:xfrm>
          <a:prstGeom prst="rect">
            <a:avLst/>
          </a:prstGeom>
          <a:noFill/>
        </p:spPr>
        <p:txBody>
          <a:bodyPr wrap="square" rtlCol="0">
            <a:spAutoFit/>
          </a:bodyPr>
          <a:lstStyle/>
          <a:p>
            <a:pPr>
              <a:spcBef>
                <a:spcPts val="600"/>
              </a:spcBef>
            </a:pPr>
            <a:r>
              <a:rPr lang="en-US" sz="1200" b="1" dirty="0"/>
              <a:t>* Before starting any exercise regime, check with your doctor</a:t>
            </a:r>
          </a:p>
        </p:txBody>
      </p:sp>
      <p:pic>
        <p:nvPicPr>
          <p:cNvPr id="47" name="Picture 46">
            <a:extLst>
              <a:ext uri="{FF2B5EF4-FFF2-40B4-BE49-F238E27FC236}">
                <a16:creationId xmlns:a16="http://schemas.microsoft.com/office/drawing/2014/main" id="{BFAA975E-D88B-47C7-9757-E6DA03870D6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gray">
          <a:xfrm>
            <a:off x="4099997" y="4148939"/>
            <a:ext cx="367632" cy="367632"/>
          </a:xfrm>
          <a:prstGeom prst="rect">
            <a:avLst/>
          </a:prstGeom>
        </p:spPr>
      </p:pic>
    </p:spTree>
    <p:extLst>
      <p:ext uri="{BB962C8B-B14F-4D97-AF65-F5344CB8AC3E}">
        <p14:creationId xmlns:p14="http://schemas.microsoft.com/office/powerpoint/2010/main" val="172045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Group Discussion</a:t>
            </a:r>
          </a:p>
          <a:p>
            <a:endParaRPr lang="en-US" sz="3000" b="1" dirty="0"/>
          </a:p>
          <a:p>
            <a:r>
              <a:rPr lang="en-US" sz="3000" b="1" dirty="0"/>
              <a:t>Group Discussion</a:t>
            </a:r>
          </a:p>
          <a:p>
            <a:endParaRPr lang="en-US" dirty="0"/>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9</a:t>
            </a:fld>
            <a:endParaRPr lang="en-US" altLang="en-US" dirty="0"/>
          </a:p>
        </p:txBody>
      </p:sp>
      <p:pic>
        <p:nvPicPr>
          <p:cNvPr id="4" name="Content Placeholder 3">
            <a:extLst>
              <a:ext uri="{FF2B5EF4-FFF2-40B4-BE49-F238E27FC236}">
                <a16:creationId xmlns:a16="http://schemas.microsoft.com/office/drawing/2014/main" id="{4BDF0697-6F38-4F5A-BAAE-EBFFC02A75FD}"/>
              </a:ext>
            </a:extLst>
          </p:cNvPr>
          <p:cNvPicPr>
            <a:picLocks noChangeAspect="1"/>
          </p:cNvPicPr>
          <p:nvPr/>
        </p:nvPicPr>
        <p:blipFill>
          <a:blip r:embed="rId3"/>
          <a:stretch>
            <a:fillRect/>
          </a:stretch>
        </p:blipFill>
        <p:spPr>
          <a:xfrm>
            <a:off x="2445341" y="777239"/>
            <a:ext cx="4253316" cy="3024051"/>
          </a:xfrm>
          <a:prstGeom prst="rect">
            <a:avLst/>
          </a:prstGeom>
        </p:spPr>
      </p:pic>
    </p:spTree>
    <p:extLst>
      <p:ext uri="{BB962C8B-B14F-4D97-AF65-F5344CB8AC3E}">
        <p14:creationId xmlns:p14="http://schemas.microsoft.com/office/powerpoint/2010/main" val="1384386162"/>
      </p:ext>
    </p:extLst>
  </p:cSld>
  <p:clrMapOvr>
    <a:masterClrMapping/>
  </p:clrMapOvr>
</p:sld>
</file>

<file path=ppt/theme/theme1.xml><?xml version="1.0" encoding="utf-8"?>
<a:theme xmlns:a="http://schemas.openxmlformats.org/drawingml/2006/main" name="1_Office Theme">
  <a:themeElements>
    <a:clrScheme name="Reliant Colors">
      <a:dk1>
        <a:srgbClr val="273D7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2AACC8488B4EB14D6FA8E5BBC693" ma:contentTypeVersion="0" ma:contentTypeDescription="Create a new document." ma:contentTypeScope="" ma:versionID="f35b2e31be8134f16f6ae80cfc27745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23809-2744-4549-8AE1-8F62EE66A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B35E8E6-9CD6-4325-9B60-3C4FD7B3DCB1}">
  <ds:schemaRefs>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EC28076B-44AF-42A2-947A-EAC01FD680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929</TotalTime>
  <Words>1194</Words>
  <Application>Microsoft Office PowerPoint</Application>
  <PresentationFormat>On-screen Show (16:9)</PresentationFormat>
  <Paragraphs>165</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Carolynn Lowe</dc:creator>
  <cp:lastModifiedBy>Lauzon, Melody</cp:lastModifiedBy>
  <cp:revision>96</cp:revision>
  <dcterms:created xsi:type="dcterms:W3CDTF">2016-05-19T15:19:18Z</dcterms:created>
  <dcterms:modified xsi:type="dcterms:W3CDTF">2024-09-17T03:25:09Z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0x010100C9C12AACC8488B4EB14D6FA8E5BBC693</vt:lpwstr>
  </property>
</Properties>
</file>